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41"/>
  </p:notesMasterIdLst>
  <p:sldIdLst>
    <p:sldId id="405" r:id="rId2"/>
    <p:sldId id="262" r:id="rId3"/>
    <p:sldId id="263" r:id="rId4"/>
    <p:sldId id="289" r:id="rId5"/>
    <p:sldId id="304" r:id="rId6"/>
    <p:sldId id="305" r:id="rId7"/>
    <p:sldId id="303" r:id="rId8"/>
    <p:sldId id="310" r:id="rId9"/>
    <p:sldId id="309" r:id="rId10"/>
    <p:sldId id="313" r:id="rId11"/>
    <p:sldId id="315" r:id="rId12"/>
    <p:sldId id="328" r:id="rId13"/>
    <p:sldId id="329" r:id="rId14"/>
    <p:sldId id="331" r:id="rId15"/>
    <p:sldId id="330" r:id="rId16"/>
    <p:sldId id="332" r:id="rId17"/>
    <p:sldId id="333" r:id="rId18"/>
    <p:sldId id="335" r:id="rId19"/>
    <p:sldId id="307" r:id="rId20"/>
    <p:sldId id="336" r:id="rId21"/>
    <p:sldId id="337" r:id="rId22"/>
    <p:sldId id="338" r:id="rId23"/>
    <p:sldId id="308" r:id="rId24"/>
    <p:sldId id="314" r:id="rId25"/>
    <p:sldId id="339" r:id="rId26"/>
    <p:sldId id="340" r:id="rId27"/>
    <p:sldId id="346" r:id="rId28"/>
    <p:sldId id="311" r:id="rId29"/>
    <p:sldId id="312" r:id="rId30"/>
    <p:sldId id="341" r:id="rId31"/>
    <p:sldId id="345" r:id="rId32"/>
    <p:sldId id="347" r:id="rId33"/>
    <p:sldId id="344" r:id="rId34"/>
    <p:sldId id="350" r:id="rId35"/>
    <p:sldId id="349" r:id="rId36"/>
    <p:sldId id="306" r:id="rId37"/>
    <p:sldId id="343" r:id="rId38"/>
    <p:sldId id="351" r:id="rId39"/>
    <p:sldId id="291" r:id="rId40"/>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2B4BC"/>
    <a:srgbClr val="92D050"/>
    <a:srgbClr val="192A7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ללא סגנון, רשת טבלה">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snapToGrid="0" snapToObjects="1">
      <p:cViewPr varScale="1">
        <p:scale>
          <a:sx n="62" d="100"/>
          <a:sy n="62" d="100"/>
        </p:scale>
        <p:origin x="804" y="56"/>
      </p:cViewPr>
      <p:guideLst>
        <p:guide orient="horz" pos="2160"/>
        <p:guide pos="3841"/>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5EC061A6-0796-4DA4-BCCF-C39215C865B3}" type="datetimeFigureOut">
              <a:rPr lang="he-IL" smtClean="0"/>
              <a:pPr/>
              <a:t>ט'/סיון/תש"ף</a:t>
            </a:fld>
            <a:endParaRPr lang="he-IL"/>
          </a:p>
        </p:txBody>
      </p:sp>
      <p:sp>
        <p:nvSpPr>
          <p:cNvPr id="4" name="מציין מיקום של תמונת שקופית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E6DF83E7-A828-4E18-9E21-DA925548D1ED}" type="slidenum">
              <a:rPr lang="he-IL" smtClean="0"/>
              <a:pPr/>
              <a:t>‹#›</a:t>
            </a:fld>
            <a:endParaRPr lang="he-IL"/>
          </a:p>
        </p:txBody>
      </p:sp>
    </p:spTree>
    <p:extLst>
      <p:ext uri="{BB962C8B-B14F-4D97-AF65-F5344CB8AC3E}">
        <p14:creationId xmlns:p14="http://schemas.microsoft.com/office/powerpoint/2010/main" val="242047285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7bb09f9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7bb09f9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7bb09f98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7bb09f98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7bb09f989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7bb09f989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7bb09f989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7bb09f989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6987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7bb09f989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7bb09f989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506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7bb09f989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7bb09f989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9291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7bb09f989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7bb09f989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35621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שער">
    <p:spTree>
      <p:nvGrpSpPr>
        <p:cNvPr id="1" name=""/>
        <p:cNvGrpSpPr/>
        <p:nvPr/>
      </p:nvGrpSpPr>
      <p:grpSpPr>
        <a:xfrm>
          <a:off x="0" y="0"/>
          <a:ext cx="0" cy="0"/>
          <a:chOff x="0" y="0"/>
          <a:chExt cx="0" cy="0"/>
        </a:xfrm>
      </p:grpSpPr>
      <p:sp>
        <p:nvSpPr>
          <p:cNvPr id="2" name="כותרת 1"/>
          <p:cNvSpPr>
            <a:spLocks noGrp="1"/>
          </p:cNvSpPr>
          <p:nvPr>
            <p:ph type="ctrTitle"/>
          </p:nvPr>
        </p:nvSpPr>
        <p:spPr>
          <a:xfrm>
            <a:off x="1" y="2693989"/>
            <a:ext cx="12192000" cy="1470025"/>
          </a:xfrm>
        </p:spPr>
        <p:txBody>
          <a:bodyPr vert="horz" lIns="91440" tIns="45720" rIns="91440" bIns="45720" rtlCol="1" anchor="ctr">
            <a:normAutofit/>
          </a:bodyPr>
          <a:lstStyle>
            <a:lvl1pPr>
              <a:defRPr kumimoji="0" lang="he-IL" sz="6601" b="1" i="0" u="none" strike="noStrike" kern="1200" cap="none" spc="0" normalizeH="0" baseline="0" noProof="0" dirty="0" smtClean="0">
                <a:ln>
                  <a:noFill/>
                </a:ln>
                <a:solidFill>
                  <a:srgbClr val="192A72"/>
                </a:solidFill>
                <a:effectLst/>
                <a:uLnTx/>
                <a:uFillTx/>
                <a:latin typeface="Varela Round" panose="00000500000000000000" pitchFamily="2" charset="-79"/>
                <a:ea typeface="+mj-ea"/>
                <a:cs typeface="Varela Round" panose="00000500000000000000" pitchFamily="2" charset="-79"/>
              </a:defRPr>
            </a:lvl1pPr>
          </a:lstStyle>
          <a:p>
            <a:pPr marL="0" marR="0" lvl="0" indent="0" algn="ctr" defTabSz="914491" rtl="1" eaLnBrk="1" fontAlgn="auto" latinLnBrk="0" hangingPunct="1">
              <a:lnSpc>
                <a:spcPct val="100000"/>
              </a:lnSpc>
              <a:spcBef>
                <a:spcPct val="0"/>
              </a:spcBef>
              <a:spcAft>
                <a:spcPts val="0"/>
              </a:spcAft>
              <a:buClrTx/>
              <a:buSzTx/>
              <a:buFontTx/>
              <a:buNone/>
              <a:tabLst/>
              <a:defRPr/>
            </a:pPr>
            <a:r>
              <a:rPr lang="he-IL" dirty="0"/>
              <a:t>לחץ כדי לערוך סגנון כותרת</a:t>
            </a:r>
          </a:p>
        </p:txBody>
      </p:sp>
      <p:sp>
        <p:nvSpPr>
          <p:cNvPr id="7" name="מלבן מעוגל 6"/>
          <p:cNvSpPr/>
          <p:nvPr userDrawn="1"/>
        </p:nvSpPr>
        <p:spPr>
          <a:xfrm>
            <a:off x="-670069" y="6569428"/>
            <a:ext cx="2623961" cy="459108"/>
          </a:xfrm>
          <a:prstGeom prst="roundRect">
            <a:avLst>
              <a:gd name="adj" fmla="val 50000"/>
            </a:avLst>
          </a:prstGeom>
          <a:solidFill>
            <a:srgbClr val="6C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8" name="מלבן מעוגל 7"/>
          <p:cNvSpPr/>
          <p:nvPr userDrawn="1"/>
        </p:nvSpPr>
        <p:spPr>
          <a:xfrm>
            <a:off x="-1488810" y="6304086"/>
            <a:ext cx="3246400" cy="192925"/>
          </a:xfrm>
          <a:prstGeom prst="roundRect">
            <a:avLst>
              <a:gd name="adj" fmla="val 4935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9" name="מלבן מעוגל 8"/>
          <p:cNvSpPr/>
          <p:nvPr userDrawn="1"/>
        </p:nvSpPr>
        <p:spPr>
          <a:xfrm>
            <a:off x="9986482" y="-439221"/>
            <a:ext cx="4205647" cy="631862"/>
          </a:xfrm>
          <a:prstGeom prst="roundRect">
            <a:avLst>
              <a:gd name="adj" fmla="val 50000"/>
            </a:avLst>
          </a:prstGeom>
          <a:solidFill>
            <a:srgbClr val="192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10" name="מלבן מעוגל 9"/>
          <p:cNvSpPr/>
          <p:nvPr userDrawn="1"/>
        </p:nvSpPr>
        <p:spPr>
          <a:xfrm>
            <a:off x="8259471" y="6565100"/>
            <a:ext cx="4434214" cy="796532"/>
          </a:xfrm>
          <a:prstGeom prst="roundRect">
            <a:avLst>
              <a:gd name="adj" fmla="val 50000"/>
            </a:avLst>
          </a:prstGeom>
          <a:solidFill>
            <a:srgbClr val="192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pic>
        <p:nvPicPr>
          <p:cNvPr id="12" name="תמונה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33058" r="33511" b="26248"/>
          <a:stretch/>
        </p:blipFill>
        <p:spPr>
          <a:xfrm>
            <a:off x="5445286" y="369916"/>
            <a:ext cx="1301430" cy="159743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כותרת ושלוש תמונות">
    <p:spTree>
      <p:nvGrpSpPr>
        <p:cNvPr id="1" name=""/>
        <p:cNvGrpSpPr/>
        <p:nvPr/>
      </p:nvGrpSpPr>
      <p:grpSpPr>
        <a:xfrm>
          <a:off x="0" y="0"/>
          <a:ext cx="0" cy="0"/>
          <a:chOff x="0" y="0"/>
          <a:chExt cx="0" cy="0"/>
        </a:xfrm>
      </p:grpSpPr>
      <p:sp>
        <p:nvSpPr>
          <p:cNvPr id="3" name="מציין מיקום של תמונה 2"/>
          <p:cNvSpPr>
            <a:spLocks noGrp="1"/>
          </p:cNvSpPr>
          <p:nvPr>
            <p:ph type="pic" idx="1" hasCustomPrompt="1"/>
          </p:nvPr>
        </p:nvSpPr>
        <p:spPr>
          <a:xfrm>
            <a:off x="5513040" y="1030562"/>
            <a:ext cx="5395321" cy="363892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dirty="0"/>
              <a:t> </a:t>
            </a:r>
          </a:p>
        </p:txBody>
      </p:sp>
      <p:sp>
        <p:nvSpPr>
          <p:cNvPr id="8" name="כותרת 1"/>
          <p:cNvSpPr>
            <a:spLocks noGrp="1"/>
          </p:cNvSpPr>
          <p:nvPr>
            <p:ph type="ctrTitle"/>
          </p:nvPr>
        </p:nvSpPr>
        <p:spPr>
          <a:xfrm>
            <a:off x="1733909" y="186258"/>
            <a:ext cx="10247689" cy="637353"/>
          </a:xfrm>
          <a:prstGeom prst="rect">
            <a:avLst/>
          </a:prstGeom>
        </p:spPr>
        <p:txBody>
          <a:bodyPr anchor="ctr">
            <a:noAutofit/>
          </a:bodyPr>
          <a:lstStyle>
            <a:lvl1pPr algn="ctr">
              <a:defRPr sz="4000">
                <a:solidFill>
                  <a:srgbClr val="192A72"/>
                </a:solidFill>
                <a:latin typeface="Varela Round" panose="00000500000000000000" pitchFamily="2" charset="-79"/>
                <a:cs typeface="Varela Round" panose="00000500000000000000" pitchFamily="2" charset="-79"/>
              </a:defRPr>
            </a:lvl1pPr>
          </a:lstStyle>
          <a:p>
            <a:r>
              <a:rPr lang="he-IL" dirty="0"/>
              <a:t>לחץ כדי לערוך סגנון כותרת</a:t>
            </a:r>
          </a:p>
        </p:txBody>
      </p:sp>
      <p:sp>
        <p:nvSpPr>
          <p:cNvPr id="9" name="מלבן מעוגל 8"/>
          <p:cNvSpPr/>
          <p:nvPr userDrawn="1"/>
        </p:nvSpPr>
        <p:spPr>
          <a:xfrm>
            <a:off x="11186073" y="5980332"/>
            <a:ext cx="1591052" cy="155686"/>
          </a:xfrm>
          <a:prstGeom prst="roundRect">
            <a:avLst>
              <a:gd name="adj" fmla="val 50000"/>
            </a:avLst>
          </a:prstGeom>
          <a:solidFill>
            <a:srgbClr val="6C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10" name="מלבן מעוגל 9"/>
          <p:cNvSpPr/>
          <p:nvPr userDrawn="1"/>
        </p:nvSpPr>
        <p:spPr>
          <a:xfrm>
            <a:off x="-413012" y="764744"/>
            <a:ext cx="1159099" cy="426915"/>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800" dirty="0"/>
              <a:t> </a:t>
            </a:r>
          </a:p>
        </p:txBody>
      </p:sp>
      <p:sp>
        <p:nvSpPr>
          <p:cNvPr id="11" name="מלבן מעוגל 10"/>
          <p:cNvSpPr/>
          <p:nvPr userDrawn="1"/>
        </p:nvSpPr>
        <p:spPr>
          <a:xfrm>
            <a:off x="-484994" y="320177"/>
            <a:ext cx="2095644" cy="369516"/>
          </a:xfrm>
          <a:prstGeom prst="roundRect">
            <a:avLst>
              <a:gd name="adj" fmla="val 50000"/>
            </a:avLst>
          </a:prstGeom>
          <a:solidFill>
            <a:srgbClr val="192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12" name="מלבן מעוגל 11"/>
          <p:cNvSpPr/>
          <p:nvPr userDrawn="1"/>
        </p:nvSpPr>
        <p:spPr>
          <a:xfrm>
            <a:off x="10586241" y="6268720"/>
            <a:ext cx="2190883" cy="417182"/>
          </a:xfrm>
          <a:prstGeom prst="roundRect">
            <a:avLst>
              <a:gd name="adj" fmla="val 50000"/>
            </a:avLst>
          </a:prstGeom>
          <a:solidFill>
            <a:srgbClr val="192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16" name="מציין מיקום של תמונה 2">
            <a:extLst>
              <a:ext uri="{FF2B5EF4-FFF2-40B4-BE49-F238E27FC236}">
                <a16:creationId xmlns:a16="http://schemas.microsoft.com/office/drawing/2014/main" id="{751DC1E2-ACE2-441B-8840-3A69561321B6}"/>
              </a:ext>
            </a:extLst>
          </p:cNvPr>
          <p:cNvSpPr>
            <a:spLocks noGrp="1"/>
          </p:cNvSpPr>
          <p:nvPr>
            <p:ph type="pic" idx="10" hasCustomPrompt="1"/>
          </p:nvPr>
        </p:nvSpPr>
        <p:spPr>
          <a:xfrm>
            <a:off x="1241442" y="1030562"/>
            <a:ext cx="4114650" cy="2743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dirty="0"/>
              <a:t> </a:t>
            </a:r>
          </a:p>
        </p:txBody>
      </p:sp>
      <p:sp>
        <p:nvSpPr>
          <p:cNvPr id="17" name="מציין מיקום של תמונה 2">
            <a:extLst>
              <a:ext uri="{FF2B5EF4-FFF2-40B4-BE49-F238E27FC236}">
                <a16:creationId xmlns:a16="http://schemas.microsoft.com/office/drawing/2014/main" id="{FAA918BE-80CF-42F4-8DC4-2E8D539F1354}"/>
              </a:ext>
            </a:extLst>
          </p:cNvPr>
          <p:cNvSpPr>
            <a:spLocks noGrp="1"/>
          </p:cNvSpPr>
          <p:nvPr>
            <p:ph type="pic" idx="11" hasCustomPrompt="1"/>
          </p:nvPr>
        </p:nvSpPr>
        <p:spPr>
          <a:xfrm>
            <a:off x="1241442" y="3932962"/>
            <a:ext cx="4114650" cy="2743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dirty="0"/>
              <a:t> </a:t>
            </a:r>
          </a:p>
        </p:txBody>
      </p:sp>
    </p:spTree>
    <p:extLst>
      <p:ext uri="{BB962C8B-B14F-4D97-AF65-F5344CB8AC3E}">
        <p14:creationId xmlns:p14="http://schemas.microsoft.com/office/powerpoint/2010/main" val="3880596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כותרת וארבע תמונות">
    <p:spTree>
      <p:nvGrpSpPr>
        <p:cNvPr id="1" name=""/>
        <p:cNvGrpSpPr/>
        <p:nvPr/>
      </p:nvGrpSpPr>
      <p:grpSpPr>
        <a:xfrm>
          <a:off x="0" y="0"/>
          <a:ext cx="0" cy="0"/>
          <a:chOff x="0" y="0"/>
          <a:chExt cx="0" cy="0"/>
        </a:xfrm>
      </p:grpSpPr>
      <p:sp>
        <p:nvSpPr>
          <p:cNvPr id="8" name="כותרת 1"/>
          <p:cNvSpPr>
            <a:spLocks noGrp="1"/>
          </p:cNvSpPr>
          <p:nvPr>
            <p:ph type="ctrTitle"/>
          </p:nvPr>
        </p:nvSpPr>
        <p:spPr>
          <a:xfrm>
            <a:off x="1733909" y="186258"/>
            <a:ext cx="10247689" cy="637353"/>
          </a:xfrm>
          <a:prstGeom prst="rect">
            <a:avLst/>
          </a:prstGeom>
        </p:spPr>
        <p:txBody>
          <a:bodyPr anchor="ctr">
            <a:noAutofit/>
          </a:bodyPr>
          <a:lstStyle>
            <a:lvl1pPr algn="ctr">
              <a:defRPr sz="4000">
                <a:solidFill>
                  <a:srgbClr val="192A72"/>
                </a:solidFill>
                <a:latin typeface="Varela Round" panose="00000500000000000000" pitchFamily="2" charset="-79"/>
                <a:cs typeface="Varela Round" panose="00000500000000000000" pitchFamily="2" charset="-79"/>
              </a:defRPr>
            </a:lvl1pPr>
          </a:lstStyle>
          <a:p>
            <a:r>
              <a:rPr lang="he-IL" dirty="0"/>
              <a:t>לחץ כדי לערוך סגנון כותרת</a:t>
            </a:r>
          </a:p>
        </p:txBody>
      </p:sp>
      <p:sp>
        <p:nvSpPr>
          <p:cNvPr id="9" name="מלבן מעוגל 8"/>
          <p:cNvSpPr/>
          <p:nvPr userDrawn="1"/>
        </p:nvSpPr>
        <p:spPr>
          <a:xfrm>
            <a:off x="11186073" y="5980332"/>
            <a:ext cx="1591052" cy="155686"/>
          </a:xfrm>
          <a:prstGeom prst="roundRect">
            <a:avLst>
              <a:gd name="adj" fmla="val 50000"/>
            </a:avLst>
          </a:prstGeom>
          <a:solidFill>
            <a:srgbClr val="6C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10" name="מלבן מעוגל 9"/>
          <p:cNvSpPr/>
          <p:nvPr userDrawn="1"/>
        </p:nvSpPr>
        <p:spPr>
          <a:xfrm>
            <a:off x="10171544" y="938558"/>
            <a:ext cx="2190882" cy="426915"/>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800" dirty="0"/>
              <a:t> </a:t>
            </a:r>
          </a:p>
        </p:txBody>
      </p:sp>
      <p:sp>
        <p:nvSpPr>
          <p:cNvPr id="11" name="מלבן מעוגל 10"/>
          <p:cNvSpPr/>
          <p:nvPr userDrawn="1"/>
        </p:nvSpPr>
        <p:spPr>
          <a:xfrm>
            <a:off x="-484994" y="320177"/>
            <a:ext cx="2095644" cy="369516"/>
          </a:xfrm>
          <a:prstGeom prst="roundRect">
            <a:avLst>
              <a:gd name="adj" fmla="val 50000"/>
            </a:avLst>
          </a:prstGeom>
          <a:solidFill>
            <a:srgbClr val="192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12" name="מלבן מעוגל 11"/>
          <p:cNvSpPr/>
          <p:nvPr userDrawn="1"/>
        </p:nvSpPr>
        <p:spPr>
          <a:xfrm>
            <a:off x="10586241" y="6268720"/>
            <a:ext cx="2190883" cy="417182"/>
          </a:xfrm>
          <a:prstGeom prst="roundRect">
            <a:avLst>
              <a:gd name="adj" fmla="val 50000"/>
            </a:avLst>
          </a:prstGeom>
          <a:solidFill>
            <a:srgbClr val="192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16" name="מציין מיקום של תמונה 2">
            <a:extLst>
              <a:ext uri="{FF2B5EF4-FFF2-40B4-BE49-F238E27FC236}">
                <a16:creationId xmlns:a16="http://schemas.microsoft.com/office/drawing/2014/main" id="{751DC1E2-ACE2-441B-8840-3A69561321B6}"/>
              </a:ext>
            </a:extLst>
          </p:cNvPr>
          <p:cNvSpPr>
            <a:spLocks noGrp="1"/>
          </p:cNvSpPr>
          <p:nvPr>
            <p:ph type="pic" idx="10" hasCustomPrompt="1"/>
          </p:nvPr>
        </p:nvSpPr>
        <p:spPr>
          <a:xfrm>
            <a:off x="154519" y="1073695"/>
            <a:ext cx="4114650" cy="2743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dirty="0"/>
              <a:t> </a:t>
            </a:r>
          </a:p>
        </p:txBody>
      </p:sp>
      <p:sp>
        <p:nvSpPr>
          <p:cNvPr id="17" name="מציין מיקום של תמונה 2">
            <a:extLst>
              <a:ext uri="{FF2B5EF4-FFF2-40B4-BE49-F238E27FC236}">
                <a16:creationId xmlns:a16="http://schemas.microsoft.com/office/drawing/2014/main" id="{FAA918BE-80CF-42F4-8DC4-2E8D539F1354}"/>
              </a:ext>
            </a:extLst>
          </p:cNvPr>
          <p:cNvSpPr>
            <a:spLocks noGrp="1"/>
          </p:cNvSpPr>
          <p:nvPr>
            <p:ph type="pic" idx="11" hasCustomPrompt="1"/>
          </p:nvPr>
        </p:nvSpPr>
        <p:spPr>
          <a:xfrm>
            <a:off x="154519" y="3976095"/>
            <a:ext cx="4114650" cy="2743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dirty="0"/>
              <a:t> </a:t>
            </a:r>
          </a:p>
        </p:txBody>
      </p:sp>
      <p:sp>
        <p:nvSpPr>
          <p:cNvPr id="13" name="מציין מיקום של תמונה 2">
            <a:extLst>
              <a:ext uri="{FF2B5EF4-FFF2-40B4-BE49-F238E27FC236}">
                <a16:creationId xmlns:a16="http://schemas.microsoft.com/office/drawing/2014/main" id="{8992FF61-2840-4655-842F-B373E28D9E01}"/>
              </a:ext>
            </a:extLst>
          </p:cNvPr>
          <p:cNvSpPr>
            <a:spLocks noGrp="1"/>
          </p:cNvSpPr>
          <p:nvPr>
            <p:ph type="pic" idx="12" hasCustomPrompt="1"/>
          </p:nvPr>
        </p:nvSpPr>
        <p:spPr>
          <a:xfrm>
            <a:off x="4414862" y="1073695"/>
            <a:ext cx="4114650" cy="2743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dirty="0"/>
              <a:t> </a:t>
            </a:r>
          </a:p>
        </p:txBody>
      </p:sp>
      <p:sp>
        <p:nvSpPr>
          <p:cNvPr id="14" name="מציין מיקום של תמונה 2">
            <a:extLst>
              <a:ext uri="{FF2B5EF4-FFF2-40B4-BE49-F238E27FC236}">
                <a16:creationId xmlns:a16="http://schemas.microsoft.com/office/drawing/2014/main" id="{8C91A369-DCD6-4CBC-93C6-3C5BB19BCC3E}"/>
              </a:ext>
            </a:extLst>
          </p:cNvPr>
          <p:cNvSpPr>
            <a:spLocks noGrp="1"/>
          </p:cNvSpPr>
          <p:nvPr>
            <p:ph type="pic" idx="13" hasCustomPrompt="1"/>
          </p:nvPr>
        </p:nvSpPr>
        <p:spPr>
          <a:xfrm>
            <a:off x="4414862" y="3976095"/>
            <a:ext cx="4114650" cy="2743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dirty="0"/>
              <a:t> </a:t>
            </a:r>
          </a:p>
        </p:txBody>
      </p:sp>
    </p:spTree>
    <p:extLst>
      <p:ext uri="{BB962C8B-B14F-4D97-AF65-F5344CB8AC3E}">
        <p14:creationId xmlns:p14="http://schemas.microsoft.com/office/powerpoint/2010/main" val="2491129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השיעור שכבה ושם המורה">
    <p:spTree>
      <p:nvGrpSpPr>
        <p:cNvPr id="1" name=""/>
        <p:cNvGrpSpPr/>
        <p:nvPr/>
      </p:nvGrpSpPr>
      <p:grpSpPr>
        <a:xfrm>
          <a:off x="0" y="0"/>
          <a:ext cx="0" cy="0"/>
          <a:chOff x="0" y="0"/>
          <a:chExt cx="0" cy="0"/>
        </a:xfrm>
      </p:grpSpPr>
      <p:sp>
        <p:nvSpPr>
          <p:cNvPr id="10" name="מלבן מעוגל 9"/>
          <p:cNvSpPr/>
          <p:nvPr userDrawn="1"/>
        </p:nvSpPr>
        <p:spPr>
          <a:xfrm>
            <a:off x="212943" y="1396870"/>
            <a:ext cx="13177381" cy="2978963"/>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800" dirty="0"/>
              <a:t>  </a:t>
            </a:r>
          </a:p>
        </p:txBody>
      </p:sp>
      <p:sp>
        <p:nvSpPr>
          <p:cNvPr id="2" name="כותרת 1"/>
          <p:cNvSpPr>
            <a:spLocks noGrp="1"/>
          </p:cNvSpPr>
          <p:nvPr>
            <p:ph type="ctrTitle"/>
          </p:nvPr>
        </p:nvSpPr>
        <p:spPr>
          <a:xfrm>
            <a:off x="1" y="1640910"/>
            <a:ext cx="12192000" cy="1260000"/>
          </a:xfrm>
          <a:prstGeom prst="rect">
            <a:avLst/>
          </a:prstGeom>
        </p:spPr>
        <p:txBody>
          <a:bodyPr anchor="ctr" anchorCtr="0">
            <a:noAutofit/>
          </a:bodyPr>
          <a:lstStyle>
            <a:lvl1pPr algn="ctr">
              <a:defRPr sz="6601" b="1">
                <a:solidFill>
                  <a:srgbClr val="192A72"/>
                </a:solidFill>
                <a:latin typeface="Varela Round" panose="00000500000000000000" pitchFamily="2" charset="-79"/>
                <a:cs typeface="Varela Round" panose="00000500000000000000" pitchFamily="2" charset="-79"/>
              </a:defRPr>
            </a:lvl1pPr>
          </a:lstStyle>
          <a:p>
            <a:r>
              <a:rPr lang="he-IL" dirty="0"/>
              <a:t>לחץ כדי לערוך סגנון כותרת</a:t>
            </a:r>
          </a:p>
        </p:txBody>
      </p:sp>
      <p:sp>
        <p:nvSpPr>
          <p:cNvPr id="7" name="מלבן מעוגל 6"/>
          <p:cNvSpPr/>
          <p:nvPr userDrawn="1"/>
        </p:nvSpPr>
        <p:spPr>
          <a:xfrm>
            <a:off x="7329949" y="6155858"/>
            <a:ext cx="5333866" cy="557618"/>
          </a:xfrm>
          <a:prstGeom prst="roundRect">
            <a:avLst>
              <a:gd name="adj" fmla="val 50000"/>
            </a:avLst>
          </a:prstGeom>
          <a:solidFill>
            <a:srgbClr val="6C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8" name="מלבן מעוגל 7"/>
          <p:cNvSpPr/>
          <p:nvPr userDrawn="1"/>
        </p:nvSpPr>
        <p:spPr>
          <a:xfrm>
            <a:off x="9501144" y="5870968"/>
            <a:ext cx="3049656" cy="205899"/>
          </a:xfrm>
          <a:prstGeom prst="roundRect">
            <a:avLst>
              <a:gd name="adj" fmla="val 50000"/>
            </a:avLst>
          </a:prstGeom>
          <a:solidFill>
            <a:srgbClr val="BDE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11" name="מלבן מעוגל 10"/>
          <p:cNvSpPr/>
          <p:nvPr userDrawn="1"/>
        </p:nvSpPr>
        <p:spPr>
          <a:xfrm>
            <a:off x="-501113" y="163632"/>
            <a:ext cx="1428110" cy="322428"/>
          </a:xfrm>
          <a:prstGeom prst="roundRect">
            <a:avLst>
              <a:gd name="adj" fmla="val 50000"/>
            </a:avLst>
          </a:prstGeom>
          <a:solidFill>
            <a:srgbClr val="192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12" name="Google Shape;11;p2"/>
          <p:cNvSpPr txBox="1">
            <a:spLocks noGrp="1"/>
          </p:cNvSpPr>
          <p:nvPr>
            <p:ph type="subTitle" idx="1"/>
          </p:nvPr>
        </p:nvSpPr>
        <p:spPr>
          <a:xfrm>
            <a:off x="1" y="2918492"/>
            <a:ext cx="12192000" cy="720000"/>
          </a:xfrm>
          <a:prstGeom prst="rect">
            <a:avLst/>
          </a:prstGeom>
        </p:spPr>
        <p:txBody>
          <a:bodyPr spcFirstLastPara="1" wrap="square" lIns="36000" tIns="36000" rIns="36000" bIns="36000" anchor="ctr" anchorCtr="0">
            <a:spAutoFit/>
          </a:bodyPr>
          <a:lstStyle>
            <a:lvl1pPr marL="0" lvl="0" indent="0" algn="ctr">
              <a:lnSpc>
                <a:spcPct val="100000"/>
              </a:lnSpc>
              <a:spcBef>
                <a:spcPts val="0"/>
              </a:spcBef>
              <a:spcAft>
                <a:spcPts val="600"/>
              </a:spcAft>
              <a:buSzPts val="2800"/>
              <a:buNone/>
              <a:defRPr sz="3600" b="1">
                <a:solidFill>
                  <a:srgbClr val="002060"/>
                </a:solidFill>
                <a:latin typeface="Varela Round" pitchFamily="2" charset="-79"/>
                <a:cs typeface="Varela Round" pitchFamily="2" charset="-79"/>
              </a:defRPr>
            </a:lvl1pPr>
            <a:lvl2pPr lvl="1" algn="ctr">
              <a:lnSpc>
                <a:spcPct val="100000"/>
              </a:lnSpc>
              <a:spcBef>
                <a:spcPts val="0"/>
              </a:spcBef>
              <a:spcAft>
                <a:spcPts val="0"/>
              </a:spcAft>
              <a:buSzPts val="2800"/>
              <a:buNone/>
              <a:defRPr sz="3700"/>
            </a:lvl2pPr>
            <a:lvl3pPr lvl="2" algn="ctr">
              <a:lnSpc>
                <a:spcPct val="100000"/>
              </a:lnSpc>
              <a:spcBef>
                <a:spcPts val="0"/>
              </a:spcBef>
              <a:spcAft>
                <a:spcPts val="0"/>
              </a:spcAft>
              <a:buSzPts val="2800"/>
              <a:buNone/>
              <a:defRPr sz="3700"/>
            </a:lvl3pPr>
            <a:lvl4pPr lvl="3" algn="ctr">
              <a:lnSpc>
                <a:spcPct val="100000"/>
              </a:lnSpc>
              <a:spcBef>
                <a:spcPts val="0"/>
              </a:spcBef>
              <a:spcAft>
                <a:spcPts val="0"/>
              </a:spcAft>
              <a:buSzPts val="2800"/>
              <a:buNone/>
              <a:defRPr sz="3700"/>
            </a:lvl4pPr>
            <a:lvl5pPr lvl="4" algn="ctr">
              <a:lnSpc>
                <a:spcPct val="100000"/>
              </a:lnSpc>
              <a:spcBef>
                <a:spcPts val="0"/>
              </a:spcBef>
              <a:spcAft>
                <a:spcPts val="0"/>
              </a:spcAft>
              <a:buSzPts val="2800"/>
              <a:buNone/>
              <a:defRPr sz="3700"/>
            </a:lvl5pPr>
            <a:lvl6pPr lvl="5" algn="ctr">
              <a:lnSpc>
                <a:spcPct val="100000"/>
              </a:lnSpc>
              <a:spcBef>
                <a:spcPts val="0"/>
              </a:spcBef>
              <a:spcAft>
                <a:spcPts val="0"/>
              </a:spcAft>
              <a:buSzPts val="2800"/>
              <a:buNone/>
              <a:defRPr sz="3700"/>
            </a:lvl6pPr>
            <a:lvl7pPr lvl="6" algn="ctr">
              <a:lnSpc>
                <a:spcPct val="100000"/>
              </a:lnSpc>
              <a:spcBef>
                <a:spcPts val="0"/>
              </a:spcBef>
              <a:spcAft>
                <a:spcPts val="0"/>
              </a:spcAft>
              <a:buSzPts val="2800"/>
              <a:buNone/>
              <a:defRPr sz="3700"/>
            </a:lvl7pPr>
            <a:lvl8pPr lvl="7" algn="ctr">
              <a:lnSpc>
                <a:spcPct val="100000"/>
              </a:lnSpc>
              <a:spcBef>
                <a:spcPts val="0"/>
              </a:spcBef>
              <a:spcAft>
                <a:spcPts val="0"/>
              </a:spcAft>
              <a:buSzPts val="2800"/>
              <a:buNone/>
              <a:defRPr sz="3700"/>
            </a:lvl8pPr>
            <a:lvl9pPr lvl="8" algn="ctr">
              <a:lnSpc>
                <a:spcPct val="100000"/>
              </a:lnSpc>
              <a:spcBef>
                <a:spcPts val="0"/>
              </a:spcBef>
              <a:spcAft>
                <a:spcPts val="0"/>
              </a:spcAft>
              <a:buSzPts val="2800"/>
              <a:buNone/>
              <a:defRPr sz="3700"/>
            </a:lvl9pPr>
          </a:lstStyle>
          <a:p>
            <a:endParaRPr dirty="0"/>
          </a:p>
        </p:txBody>
      </p:sp>
      <p:sp>
        <p:nvSpPr>
          <p:cNvPr id="13" name="מציין מיקום תוכן 2"/>
          <p:cNvSpPr>
            <a:spLocks noGrp="1"/>
          </p:cNvSpPr>
          <p:nvPr>
            <p:ph idx="10"/>
          </p:nvPr>
        </p:nvSpPr>
        <p:spPr>
          <a:xfrm>
            <a:off x="0" y="3734824"/>
            <a:ext cx="12191999" cy="720000"/>
          </a:xfrm>
        </p:spPr>
        <p:txBody>
          <a:bodyPr anchor="ctr">
            <a:noAutofit/>
          </a:bodyPr>
          <a:lstStyle>
            <a:lvl1pPr marL="0" indent="0" algn="ctr" defTabSz="914491" rtl="1" eaLnBrk="1" latinLnBrk="0" hangingPunct="1">
              <a:lnSpc>
                <a:spcPct val="100000"/>
              </a:lnSpc>
              <a:spcBef>
                <a:spcPts val="0"/>
              </a:spcBef>
              <a:spcAft>
                <a:spcPts val="600"/>
              </a:spcAft>
              <a:buSzPts val="2800"/>
              <a:buFont typeface="Arial" pitchFamily="34" charset="0"/>
              <a:buNone/>
              <a:defRPr lang="he-IL" sz="2800" b="1" kern="1200" dirty="0" smtClean="0">
                <a:solidFill>
                  <a:srgbClr val="002060"/>
                </a:solidFill>
                <a:latin typeface="Varela Round" pitchFamily="2" charset="-79"/>
                <a:ea typeface="+mn-ea"/>
                <a:cs typeface="Varela Round" pitchFamily="2" charset="-79"/>
              </a:defRPr>
            </a:lvl1pPr>
            <a:lvl2pPr marL="342934" indent="-342934" algn="ctr" defTabSz="914491" rtl="1" eaLnBrk="1" latinLnBrk="0" hangingPunct="1">
              <a:lnSpc>
                <a:spcPct val="100000"/>
              </a:lnSpc>
              <a:spcBef>
                <a:spcPts val="0"/>
              </a:spcBef>
              <a:spcAft>
                <a:spcPts val="600"/>
              </a:spcAft>
              <a:buSzPts val="2800"/>
              <a:buFont typeface="Arial" pitchFamily="34" charset="0"/>
              <a:buNone/>
              <a:defRPr lang="he-IL" sz="3200" b="1" kern="1200" dirty="0" smtClean="0">
                <a:solidFill>
                  <a:srgbClr val="002060"/>
                </a:solidFill>
                <a:latin typeface="Varela Round" pitchFamily="2" charset="-79"/>
                <a:ea typeface="+mn-ea"/>
                <a:cs typeface="Varela Round" pitchFamily="2" charset="-79"/>
              </a:defRPr>
            </a:lvl2pPr>
            <a:lvl3pPr>
              <a:lnSpc>
                <a:spcPct val="150000"/>
              </a:lnSpc>
              <a:defRPr>
                <a:solidFill>
                  <a:srgbClr val="002060"/>
                </a:solidFill>
                <a:latin typeface="Varela Round" pitchFamily="2" charset="-79"/>
                <a:cs typeface="Varela Round" pitchFamily="2" charset="-79"/>
              </a:defRPr>
            </a:lvl3pPr>
            <a:lvl4pPr>
              <a:lnSpc>
                <a:spcPct val="150000"/>
              </a:lnSpc>
              <a:defRPr>
                <a:solidFill>
                  <a:srgbClr val="002060"/>
                </a:solidFill>
                <a:latin typeface="Varela Round" pitchFamily="2" charset="-79"/>
                <a:cs typeface="Varela Round" pitchFamily="2" charset="-79"/>
              </a:defRPr>
            </a:lvl4pPr>
            <a:lvl5pPr>
              <a:lnSpc>
                <a:spcPct val="150000"/>
              </a:lnSpc>
              <a:defRPr>
                <a:solidFill>
                  <a:srgbClr val="002060"/>
                </a:solidFill>
                <a:latin typeface="Varela Round" pitchFamily="2" charset="-79"/>
                <a:cs typeface="Varela Round" pitchFamily="2" charset="-79"/>
              </a:defRPr>
            </a:lvl5pPr>
          </a:lstStyle>
          <a:p>
            <a:pPr lvl="0"/>
            <a:r>
              <a:rPr lang="he-IL" dirty="0"/>
              <a:t>לחץ כדי לערוך סגנונות טקסט של תבנית בסיס</a:t>
            </a:r>
          </a:p>
        </p:txBody>
      </p:sp>
      <p:sp>
        <p:nvSpPr>
          <p:cNvPr id="14" name="מלבן מעוגל 8">
            <a:extLst>
              <a:ext uri="{FF2B5EF4-FFF2-40B4-BE49-F238E27FC236}">
                <a16:creationId xmlns:a16="http://schemas.microsoft.com/office/drawing/2014/main" id="{404057E2-9B3D-4075-99B3-75AE757986D1}"/>
              </a:ext>
            </a:extLst>
          </p:cNvPr>
          <p:cNvSpPr/>
          <p:nvPr userDrawn="1"/>
        </p:nvSpPr>
        <p:spPr>
          <a:xfrm>
            <a:off x="10059465" y="87232"/>
            <a:ext cx="2768857" cy="451249"/>
          </a:xfrm>
          <a:prstGeom prst="roundRect">
            <a:avLst>
              <a:gd name="adj" fmla="val 50000"/>
            </a:avLst>
          </a:prstGeom>
          <a:solidFill>
            <a:srgbClr val="192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Tree>
    <p:extLst>
      <p:ext uri="{BB962C8B-B14F-4D97-AF65-F5344CB8AC3E}">
        <p14:creationId xmlns:p14="http://schemas.microsoft.com/office/powerpoint/2010/main" val="2196595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a:xfrm>
            <a:off x="1" y="213094"/>
            <a:ext cx="12191999" cy="720000"/>
          </a:xfrm>
        </p:spPr>
        <p:txBody>
          <a:bodyPr lIns="36000" tIns="0" rIns="36000" bIns="0">
            <a:noAutofit/>
          </a:bodyPr>
          <a:lstStyle>
            <a:lvl1pPr marL="536629" indent="0">
              <a:tabLst>
                <a:tab pos="11659766" algn="l"/>
              </a:tabLst>
              <a:defRPr sz="4800" b="1">
                <a:solidFill>
                  <a:srgbClr val="002060"/>
                </a:solidFill>
                <a:latin typeface="Varela Round" pitchFamily="2" charset="-79"/>
                <a:cs typeface="Varela Round" pitchFamily="2" charset="-79"/>
              </a:defRPr>
            </a:lvl1pPr>
          </a:lstStyle>
          <a:p>
            <a:r>
              <a:rPr lang="he-IL" dirty="0"/>
              <a:t>לחץ כדי לערוך סגנון כותרת של תבנית</a:t>
            </a:r>
          </a:p>
        </p:txBody>
      </p:sp>
      <p:sp>
        <p:nvSpPr>
          <p:cNvPr id="3" name="מציין מיקום תוכן 2"/>
          <p:cNvSpPr>
            <a:spLocks noGrp="1"/>
          </p:cNvSpPr>
          <p:nvPr>
            <p:ph idx="1"/>
          </p:nvPr>
        </p:nvSpPr>
        <p:spPr>
          <a:xfrm>
            <a:off x="515274" y="1195757"/>
            <a:ext cx="8031962" cy="4680000"/>
          </a:xfrm>
        </p:spPr>
        <p:txBody>
          <a:bodyPr>
            <a:normAutofit/>
          </a:bodyPr>
          <a:lstStyle>
            <a:lvl1pPr>
              <a:lnSpc>
                <a:spcPct val="150000"/>
              </a:lnSpc>
              <a:spcBef>
                <a:spcPts val="0"/>
              </a:spcBef>
              <a:spcAft>
                <a:spcPts val="600"/>
              </a:spcAft>
              <a:defRPr sz="2400">
                <a:solidFill>
                  <a:srgbClr val="002060"/>
                </a:solidFill>
                <a:latin typeface="Varela Round" pitchFamily="2" charset="-79"/>
                <a:cs typeface="Varela Round" pitchFamily="2" charset="-79"/>
              </a:defRPr>
            </a:lvl1pPr>
            <a:lvl2pPr>
              <a:lnSpc>
                <a:spcPct val="150000"/>
              </a:lnSpc>
              <a:spcBef>
                <a:spcPts val="0"/>
              </a:spcBef>
              <a:spcAft>
                <a:spcPts val="600"/>
              </a:spcAft>
              <a:defRPr sz="2400">
                <a:solidFill>
                  <a:srgbClr val="002060"/>
                </a:solidFill>
                <a:latin typeface="Varela Round" pitchFamily="2" charset="-79"/>
                <a:cs typeface="Varela Round" pitchFamily="2" charset="-79"/>
              </a:defRPr>
            </a:lvl2pPr>
            <a:lvl3pPr>
              <a:lnSpc>
                <a:spcPct val="150000"/>
              </a:lnSpc>
              <a:defRPr>
                <a:solidFill>
                  <a:srgbClr val="002060"/>
                </a:solidFill>
                <a:latin typeface="Varela Round" pitchFamily="2" charset="-79"/>
                <a:cs typeface="Varela Round" pitchFamily="2" charset="-79"/>
              </a:defRPr>
            </a:lvl3pPr>
            <a:lvl4pPr>
              <a:lnSpc>
                <a:spcPct val="150000"/>
              </a:lnSpc>
              <a:defRPr>
                <a:solidFill>
                  <a:srgbClr val="002060"/>
                </a:solidFill>
                <a:latin typeface="Varela Round" pitchFamily="2" charset="-79"/>
                <a:cs typeface="Varela Round" pitchFamily="2" charset="-79"/>
              </a:defRPr>
            </a:lvl4pPr>
            <a:lvl5pPr>
              <a:lnSpc>
                <a:spcPct val="150000"/>
              </a:lnSpc>
              <a:defRPr>
                <a:solidFill>
                  <a:srgbClr val="002060"/>
                </a:solidFill>
                <a:latin typeface="Varela Round" pitchFamily="2" charset="-79"/>
                <a:cs typeface="Varela Round" pitchFamily="2" charset="-79"/>
              </a:defRPr>
            </a:lvl5pPr>
          </a:lstStyle>
          <a:p>
            <a:pPr lvl="0"/>
            <a:r>
              <a:rPr lang="he-IL" dirty="0"/>
              <a:t>לחץ כדי לערוך סגנונות טקסט של תבנית בסיס</a:t>
            </a:r>
          </a:p>
          <a:p>
            <a:pPr lvl="1"/>
            <a:r>
              <a:rPr lang="he-IL" dirty="0"/>
              <a:t>רמה שנייה</a:t>
            </a:r>
          </a:p>
        </p:txBody>
      </p:sp>
      <p:sp>
        <p:nvSpPr>
          <p:cNvPr id="7" name="מלבן מעוגל 6"/>
          <p:cNvSpPr/>
          <p:nvPr userDrawn="1"/>
        </p:nvSpPr>
        <p:spPr>
          <a:xfrm>
            <a:off x="1" y="5878199"/>
            <a:ext cx="4766191" cy="357667"/>
          </a:xfrm>
          <a:prstGeom prst="roundRect">
            <a:avLst>
              <a:gd name="adj" fmla="val 50000"/>
            </a:avLst>
          </a:prstGeom>
          <a:solidFill>
            <a:srgbClr val="6C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latin typeface="Varela Round" pitchFamily="2" charset="-79"/>
              <a:cs typeface="Varela Round" pitchFamily="2" charset="-79"/>
            </a:endParaRPr>
          </a:p>
        </p:txBody>
      </p:sp>
      <p:sp>
        <p:nvSpPr>
          <p:cNvPr id="8" name="מלבן מעוגל 7"/>
          <p:cNvSpPr/>
          <p:nvPr userDrawn="1"/>
        </p:nvSpPr>
        <p:spPr>
          <a:xfrm>
            <a:off x="8667715" y="-110812"/>
            <a:ext cx="5300119" cy="221623"/>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latin typeface="Varela Round" pitchFamily="2" charset="-79"/>
              <a:cs typeface="Varela Round" pitchFamily="2" charset="-79"/>
            </a:endParaRPr>
          </a:p>
        </p:txBody>
      </p:sp>
      <p:sp>
        <p:nvSpPr>
          <p:cNvPr id="9" name="מלבן מעוגל 8"/>
          <p:cNvSpPr/>
          <p:nvPr userDrawn="1"/>
        </p:nvSpPr>
        <p:spPr>
          <a:xfrm>
            <a:off x="0" y="6306749"/>
            <a:ext cx="7724431" cy="674541"/>
          </a:xfrm>
          <a:prstGeom prst="roundRect">
            <a:avLst>
              <a:gd name="adj" fmla="val 50000"/>
            </a:avLst>
          </a:prstGeom>
          <a:solidFill>
            <a:srgbClr val="192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latin typeface="Varela Round" pitchFamily="2" charset="-79"/>
              <a:cs typeface="Varela Round" pitchFamily="2" charset="-79"/>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כותרות ותוכן">
    <p:spTree>
      <p:nvGrpSpPr>
        <p:cNvPr id="1" name=""/>
        <p:cNvGrpSpPr/>
        <p:nvPr/>
      </p:nvGrpSpPr>
      <p:grpSpPr>
        <a:xfrm>
          <a:off x="0" y="0"/>
          <a:ext cx="0" cy="0"/>
          <a:chOff x="0" y="0"/>
          <a:chExt cx="0" cy="0"/>
        </a:xfrm>
      </p:grpSpPr>
      <p:sp>
        <p:nvSpPr>
          <p:cNvPr id="2" name="כותרת 1"/>
          <p:cNvSpPr>
            <a:spLocks noGrp="1"/>
          </p:cNvSpPr>
          <p:nvPr>
            <p:ph type="title"/>
          </p:nvPr>
        </p:nvSpPr>
        <p:spPr>
          <a:xfrm>
            <a:off x="2549769" y="213094"/>
            <a:ext cx="9642231" cy="720000"/>
          </a:xfrm>
          <a:noFill/>
        </p:spPr>
        <p:txBody>
          <a:bodyPr vert="horz" lIns="91440" tIns="45720" rIns="91440" bIns="45720" rtlCol="1" anchor="ctr">
            <a:noAutofit/>
          </a:bodyPr>
          <a:lstStyle>
            <a:lvl1pPr marL="0" marR="0" indent="0" algn="ctr" defTabSz="914491" rtl="1" eaLnBrk="1" fontAlgn="auto" latinLnBrk="0" hangingPunct="1">
              <a:lnSpc>
                <a:spcPct val="100000"/>
              </a:lnSpc>
              <a:spcBef>
                <a:spcPct val="0"/>
              </a:spcBef>
              <a:spcAft>
                <a:spcPts val="0"/>
              </a:spcAft>
              <a:buClrTx/>
              <a:buSzTx/>
              <a:buFontTx/>
              <a:buNone/>
              <a:tabLst/>
              <a:defRPr kumimoji="0" lang="he-IL" sz="4400" b="1" i="0" u="none" strike="noStrike" kern="1200" cap="none" spc="0" normalizeH="0" baseline="0" noProof="0">
                <a:ln>
                  <a:noFill/>
                </a:ln>
                <a:solidFill>
                  <a:srgbClr val="002060"/>
                </a:solidFill>
                <a:effectLst/>
                <a:uLnTx/>
                <a:uFillTx/>
                <a:latin typeface="Varela Round" pitchFamily="2" charset="-79"/>
                <a:ea typeface="+mj-ea"/>
                <a:cs typeface="Varela Round" pitchFamily="2" charset="-79"/>
              </a:defRPr>
            </a:lvl1pPr>
          </a:lstStyle>
          <a:p>
            <a:pPr marL="0" marR="0" lvl="0" indent="0" algn="ctr" defTabSz="914491" rtl="1" eaLnBrk="1" fontAlgn="auto" latinLnBrk="0" hangingPunct="1">
              <a:lnSpc>
                <a:spcPct val="100000"/>
              </a:lnSpc>
              <a:spcBef>
                <a:spcPct val="0"/>
              </a:spcBef>
              <a:spcAft>
                <a:spcPts val="0"/>
              </a:spcAft>
              <a:buClrTx/>
              <a:buSzTx/>
              <a:buFontTx/>
              <a:buNone/>
              <a:tabLst/>
              <a:defRPr/>
            </a:pPr>
            <a:r>
              <a:rPr lang="he-IL" dirty="0"/>
              <a:t>לחץ כדי לערוך סגנון כותרת של תבנית</a:t>
            </a:r>
          </a:p>
        </p:txBody>
      </p:sp>
      <p:sp>
        <p:nvSpPr>
          <p:cNvPr id="5" name="מציין מיקום טקסט 4"/>
          <p:cNvSpPr>
            <a:spLocks noGrp="1"/>
          </p:cNvSpPr>
          <p:nvPr>
            <p:ph type="body" sz="quarter" idx="3"/>
          </p:nvPr>
        </p:nvSpPr>
        <p:spPr>
          <a:xfrm>
            <a:off x="515275" y="1185681"/>
            <a:ext cx="8306992" cy="540000"/>
          </a:xfrm>
        </p:spPr>
        <p:txBody>
          <a:bodyPr anchor="ctr">
            <a:noAutofit/>
          </a:bodyPr>
          <a:lstStyle>
            <a:lvl1pPr marL="185757" indent="0">
              <a:buNone/>
              <a:defRPr sz="2800" b="1">
                <a:solidFill>
                  <a:srgbClr val="12B4BC"/>
                </a:solidFill>
                <a:latin typeface="Varela Round" pitchFamily="2" charset="-79"/>
                <a:cs typeface="Varela Round" pitchFamily="2" charset="-79"/>
              </a:defRPr>
            </a:lvl1pPr>
            <a:lvl2pPr marL="457246" indent="0">
              <a:buNone/>
              <a:defRPr sz="2000" b="1"/>
            </a:lvl2pPr>
            <a:lvl3pPr marL="914491" indent="0">
              <a:buNone/>
              <a:defRPr sz="1800" b="1"/>
            </a:lvl3pPr>
            <a:lvl4pPr marL="1371737" indent="0">
              <a:buNone/>
              <a:defRPr sz="1600" b="1"/>
            </a:lvl4pPr>
            <a:lvl5pPr marL="1828983" indent="0">
              <a:buNone/>
              <a:defRPr sz="1600" b="1"/>
            </a:lvl5pPr>
            <a:lvl6pPr marL="2286229" indent="0">
              <a:buNone/>
              <a:defRPr sz="1600" b="1"/>
            </a:lvl6pPr>
            <a:lvl7pPr marL="2743474" indent="0">
              <a:buNone/>
              <a:defRPr sz="1600" b="1"/>
            </a:lvl7pPr>
            <a:lvl8pPr marL="3200720" indent="0">
              <a:buNone/>
              <a:defRPr sz="1600" b="1"/>
            </a:lvl8pPr>
            <a:lvl9pPr marL="3657966" indent="0">
              <a:buNone/>
              <a:defRPr sz="1600" b="1"/>
            </a:lvl9pPr>
          </a:lstStyle>
          <a:p>
            <a:pPr lvl="0"/>
            <a:r>
              <a:rPr lang="he-IL" dirty="0"/>
              <a:t>לחץ כדי לערוך סגנונות טקסט של תבנית בסיס</a:t>
            </a:r>
          </a:p>
        </p:txBody>
      </p:sp>
      <p:sp>
        <p:nvSpPr>
          <p:cNvPr id="6" name="מציין מיקום תוכן 5"/>
          <p:cNvSpPr>
            <a:spLocks noGrp="1"/>
          </p:cNvSpPr>
          <p:nvPr>
            <p:ph sz="quarter" idx="4"/>
          </p:nvPr>
        </p:nvSpPr>
        <p:spPr>
          <a:xfrm>
            <a:off x="515273" y="1725682"/>
            <a:ext cx="8031963" cy="4152517"/>
          </a:xfrm>
        </p:spPr>
        <p:txBody>
          <a:bodyPr>
            <a:normAutofit/>
          </a:bodyPr>
          <a:lstStyle>
            <a:lvl1pPr marL="439782" indent="-342934">
              <a:lnSpc>
                <a:spcPct val="100000"/>
              </a:lnSpc>
              <a:spcBef>
                <a:spcPts val="0"/>
              </a:spcBef>
              <a:spcAft>
                <a:spcPts val="600"/>
              </a:spcAft>
              <a:defRPr lang="he-IL" sz="2400" kern="1200" dirty="0" smtClean="0">
                <a:solidFill>
                  <a:srgbClr val="002060"/>
                </a:solidFill>
                <a:latin typeface="Varela Round" pitchFamily="2" charset="-79"/>
                <a:ea typeface="+mn-ea"/>
                <a:cs typeface="Varela Round" pitchFamily="2" charset="-79"/>
              </a:defRPr>
            </a:lvl1pPr>
            <a:lvl2pPr>
              <a:lnSpc>
                <a:spcPct val="100000"/>
              </a:lnSpc>
              <a:spcBef>
                <a:spcPts val="0"/>
              </a:spcBef>
              <a:spcAft>
                <a:spcPts val="600"/>
              </a:spcAft>
              <a:defRPr lang="he-IL" sz="2400" kern="1200" dirty="0" smtClean="0">
                <a:solidFill>
                  <a:srgbClr val="002060"/>
                </a:solidFill>
                <a:latin typeface="Varela Round" pitchFamily="2" charset="-79"/>
                <a:ea typeface="+mn-ea"/>
                <a:cs typeface="Varela Round" pitchFamily="2" charset="-79"/>
              </a:defRPr>
            </a:lvl2pPr>
            <a:lvl3pPr>
              <a:defRPr sz="1800"/>
            </a:lvl3pPr>
            <a:lvl4pPr>
              <a:defRPr sz="1600"/>
            </a:lvl4pPr>
            <a:lvl5pPr>
              <a:defRPr sz="1600"/>
            </a:lvl5pPr>
            <a:lvl6pPr>
              <a:defRPr sz="1600"/>
            </a:lvl6pPr>
            <a:lvl7pPr>
              <a:defRPr sz="1600"/>
            </a:lvl7pPr>
            <a:lvl8pPr>
              <a:defRPr sz="1600"/>
            </a:lvl8pPr>
            <a:lvl9pPr>
              <a:defRPr sz="1600"/>
            </a:lvl9pPr>
          </a:lstStyle>
          <a:p>
            <a:pPr marL="342934" lvl="0" indent="-342934" algn="r" defTabSz="914491" rtl="1" eaLnBrk="1" latinLnBrk="0" hangingPunct="1">
              <a:lnSpc>
                <a:spcPct val="150000"/>
              </a:lnSpc>
              <a:spcBef>
                <a:spcPct val="20000"/>
              </a:spcBef>
              <a:buFont typeface="Arial" pitchFamily="34" charset="0"/>
              <a:buChar char="•"/>
            </a:pPr>
            <a:r>
              <a:rPr lang="he-IL" dirty="0"/>
              <a:t>לחץ כדי לערוך סגנונות טקסט של תבנית בסיס</a:t>
            </a:r>
          </a:p>
          <a:p>
            <a:pPr marL="743024" lvl="1" indent="-285779" algn="r" defTabSz="914491" rtl="1" eaLnBrk="1" latinLnBrk="0" hangingPunct="1">
              <a:lnSpc>
                <a:spcPct val="150000"/>
              </a:lnSpc>
              <a:spcBef>
                <a:spcPct val="20000"/>
              </a:spcBef>
              <a:buFont typeface="Arial" pitchFamily="34" charset="0"/>
              <a:buChar char="–"/>
            </a:pPr>
            <a:r>
              <a:rPr lang="he-IL" dirty="0"/>
              <a:t>רמה שנייה</a:t>
            </a:r>
          </a:p>
        </p:txBody>
      </p:sp>
      <p:sp>
        <p:nvSpPr>
          <p:cNvPr id="8" name="מלבן מעוגל 6">
            <a:extLst>
              <a:ext uri="{FF2B5EF4-FFF2-40B4-BE49-F238E27FC236}">
                <a16:creationId xmlns:a16="http://schemas.microsoft.com/office/drawing/2014/main" id="{E6F50987-5C32-40D2-A5FB-79D9E0819C00}"/>
              </a:ext>
            </a:extLst>
          </p:cNvPr>
          <p:cNvSpPr/>
          <p:nvPr userDrawn="1"/>
        </p:nvSpPr>
        <p:spPr>
          <a:xfrm>
            <a:off x="9664804" y="5699022"/>
            <a:ext cx="4766811" cy="357667"/>
          </a:xfrm>
          <a:prstGeom prst="roundRect">
            <a:avLst>
              <a:gd name="adj" fmla="val 50000"/>
            </a:avLst>
          </a:prstGeom>
          <a:solidFill>
            <a:srgbClr val="6C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9" name="מלבן מעוגל 7">
            <a:extLst>
              <a:ext uri="{FF2B5EF4-FFF2-40B4-BE49-F238E27FC236}">
                <a16:creationId xmlns:a16="http://schemas.microsoft.com/office/drawing/2014/main" id="{53A31BA8-BED7-4737-8AF6-AA655F116E85}"/>
              </a:ext>
            </a:extLst>
          </p:cNvPr>
          <p:cNvSpPr/>
          <p:nvPr userDrawn="1"/>
        </p:nvSpPr>
        <p:spPr>
          <a:xfrm>
            <a:off x="-260562" y="181684"/>
            <a:ext cx="2598822" cy="21681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13" name="מלבן מעוגל 8">
            <a:extLst>
              <a:ext uri="{FF2B5EF4-FFF2-40B4-BE49-F238E27FC236}">
                <a16:creationId xmlns:a16="http://schemas.microsoft.com/office/drawing/2014/main" id="{2CDE3276-7F45-4436-8F72-4AC18E7F0FC7}"/>
              </a:ext>
            </a:extLst>
          </p:cNvPr>
          <p:cNvSpPr/>
          <p:nvPr userDrawn="1"/>
        </p:nvSpPr>
        <p:spPr>
          <a:xfrm>
            <a:off x="-488825" y="468418"/>
            <a:ext cx="2969302" cy="369516"/>
          </a:xfrm>
          <a:prstGeom prst="roundRect">
            <a:avLst>
              <a:gd name="adj" fmla="val 50000"/>
            </a:avLst>
          </a:prstGeom>
          <a:solidFill>
            <a:srgbClr val="192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14" name="מלבן מעוגל 10">
            <a:extLst>
              <a:ext uri="{FF2B5EF4-FFF2-40B4-BE49-F238E27FC236}">
                <a16:creationId xmlns:a16="http://schemas.microsoft.com/office/drawing/2014/main" id="{1C8AF664-98DE-433F-9B61-94366E98BCDF}"/>
              </a:ext>
            </a:extLst>
          </p:cNvPr>
          <p:cNvSpPr/>
          <p:nvPr userDrawn="1"/>
        </p:nvSpPr>
        <p:spPr>
          <a:xfrm>
            <a:off x="9010091" y="6104087"/>
            <a:ext cx="3755593" cy="674541"/>
          </a:xfrm>
          <a:prstGeom prst="roundRect">
            <a:avLst>
              <a:gd name="adj" fmla="val 50000"/>
            </a:avLst>
          </a:prstGeom>
          <a:solidFill>
            <a:srgbClr val="192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טקסט גדול-X2">
    <p:spTree>
      <p:nvGrpSpPr>
        <p:cNvPr id="1" name=""/>
        <p:cNvGrpSpPr/>
        <p:nvPr/>
      </p:nvGrpSpPr>
      <p:grpSpPr>
        <a:xfrm>
          <a:off x="0" y="0"/>
          <a:ext cx="0" cy="0"/>
          <a:chOff x="0" y="0"/>
          <a:chExt cx="0" cy="0"/>
        </a:xfrm>
      </p:grpSpPr>
      <p:sp>
        <p:nvSpPr>
          <p:cNvPr id="2" name="כותרת 1"/>
          <p:cNvSpPr>
            <a:spLocks noGrp="1"/>
          </p:cNvSpPr>
          <p:nvPr>
            <p:ph type="ctrTitle" hasCustomPrompt="1"/>
          </p:nvPr>
        </p:nvSpPr>
        <p:spPr>
          <a:xfrm>
            <a:off x="234416" y="1312990"/>
            <a:ext cx="7910518" cy="5224442"/>
          </a:xfrm>
          <a:prstGeom prst="rect">
            <a:avLst/>
          </a:prstGeom>
        </p:spPr>
        <p:txBody>
          <a:bodyPr anchor="ctr">
            <a:noAutofit/>
          </a:bodyPr>
          <a:lstStyle>
            <a:lvl1pPr algn="r">
              <a:defRPr sz="3200">
                <a:solidFill>
                  <a:srgbClr val="192A72"/>
                </a:solidFill>
                <a:latin typeface="Varela Round" panose="00000500000000000000" pitchFamily="2" charset="-79"/>
                <a:cs typeface="Varela Round" panose="00000500000000000000" pitchFamily="2" charset="-79"/>
              </a:defRPr>
            </a:lvl1pPr>
          </a:lstStyle>
          <a:p>
            <a:r>
              <a:rPr lang="he-IL" dirty="0"/>
              <a:t>לחץ כדי לערוך פסקת טקסט קצרה של תבנית בסיס</a:t>
            </a:r>
          </a:p>
        </p:txBody>
      </p:sp>
      <p:sp>
        <p:nvSpPr>
          <p:cNvPr id="7" name="מלבן מעוגל 6"/>
          <p:cNvSpPr/>
          <p:nvPr userDrawn="1"/>
        </p:nvSpPr>
        <p:spPr>
          <a:xfrm>
            <a:off x="-910416" y="6189198"/>
            <a:ext cx="3068595" cy="118918"/>
          </a:xfrm>
          <a:prstGeom prst="roundRect">
            <a:avLst>
              <a:gd name="adj" fmla="val 50000"/>
            </a:avLst>
          </a:prstGeom>
          <a:solidFill>
            <a:srgbClr val="6C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8" name="מלבן מעוגל 7"/>
          <p:cNvSpPr/>
          <p:nvPr userDrawn="1"/>
        </p:nvSpPr>
        <p:spPr>
          <a:xfrm>
            <a:off x="10082352" y="81722"/>
            <a:ext cx="5300119" cy="221623"/>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11" name="מלבן מעוגל 10"/>
          <p:cNvSpPr/>
          <p:nvPr userDrawn="1"/>
        </p:nvSpPr>
        <p:spPr>
          <a:xfrm>
            <a:off x="-2155687" y="6347804"/>
            <a:ext cx="5559136" cy="470511"/>
          </a:xfrm>
          <a:prstGeom prst="roundRect">
            <a:avLst>
              <a:gd name="adj" fmla="val 50000"/>
            </a:avLst>
          </a:prstGeom>
          <a:solidFill>
            <a:srgbClr val="192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dirty="0"/>
          </a:p>
        </p:txBody>
      </p:sp>
      <p:sp>
        <p:nvSpPr>
          <p:cNvPr id="9" name="מציין מיקום טקסט 3"/>
          <p:cNvSpPr>
            <a:spLocks noGrp="1"/>
          </p:cNvSpPr>
          <p:nvPr>
            <p:ph type="body" sz="quarter" idx="10" hasCustomPrompt="1"/>
          </p:nvPr>
        </p:nvSpPr>
        <p:spPr>
          <a:xfrm>
            <a:off x="0" y="192531"/>
            <a:ext cx="12192000" cy="1009650"/>
          </a:xfrm>
          <a:prstGeom prst="rect">
            <a:avLst/>
          </a:prstGeom>
        </p:spPr>
        <p:txBody>
          <a:bodyPr anchor="ctr">
            <a:normAutofit/>
          </a:bodyPr>
          <a:lstStyle>
            <a:lvl1pPr marL="0" indent="0" algn="ctr">
              <a:buNone/>
              <a:defRPr sz="4800">
                <a:solidFill>
                  <a:srgbClr val="192A72"/>
                </a:solidFill>
                <a:latin typeface="Varela Round" panose="00000500000000000000" pitchFamily="2" charset="-79"/>
                <a:cs typeface="Varela Round" panose="00000500000000000000" pitchFamily="2" charset="-79"/>
              </a:defRPr>
            </a:lvl1pPr>
          </a:lstStyle>
          <a:p>
            <a:r>
              <a:rPr lang="he-IL" sz="4400" dirty="0"/>
              <a:t>לחץ כדי לערוך סגנון כותרת של תבנית בסיס</a:t>
            </a:r>
          </a:p>
        </p:txBody>
      </p:sp>
    </p:spTree>
    <p:extLst>
      <p:ext uri="{BB962C8B-B14F-4D97-AF65-F5344CB8AC3E}">
        <p14:creationId xmlns:p14="http://schemas.microsoft.com/office/powerpoint/2010/main" val="3975921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להצגת סרט">
    <p:spTree>
      <p:nvGrpSpPr>
        <p:cNvPr id="1" name=""/>
        <p:cNvGrpSpPr/>
        <p:nvPr/>
      </p:nvGrpSpPr>
      <p:grpSpPr>
        <a:xfrm>
          <a:off x="0" y="0"/>
          <a:ext cx="0" cy="0"/>
          <a:chOff x="0" y="0"/>
          <a:chExt cx="0" cy="0"/>
        </a:xfrm>
      </p:grpSpPr>
      <p:sp>
        <p:nvSpPr>
          <p:cNvPr id="7" name="מלבן מעוגל 6"/>
          <p:cNvSpPr/>
          <p:nvPr userDrawn="1"/>
        </p:nvSpPr>
        <p:spPr>
          <a:xfrm>
            <a:off x="1" y="5878199"/>
            <a:ext cx="4766191" cy="357667"/>
          </a:xfrm>
          <a:prstGeom prst="roundRect">
            <a:avLst>
              <a:gd name="adj" fmla="val 50000"/>
            </a:avLst>
          </a:prstGeom>
          <a:solidFill>
            <a:srgbClr val="6C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latin typeface="Varela Round" pitchFamily="2" charset="-79"/>
              <a:cs typeface="Varela Round" pitchFamily="2" charset="-79"/>
            </a:endParaRPr>
          </a:p>
        </p:txBody>
      </p:sp>
      <p:sp>
        <p:nvSpPr>
          <p:cNvPr id="8" name="מלבן מעוגל 7"/>
          <p:cNvSpPr/>
          <p:nvPr userDrawn="1"/>
        </p:nvSpPr>
        <p:spPr>
          <a:xfrm>
            <a:off x="8667715" y="66849"/>
            <a:ext cx="5300119" cy="221623"/>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latin typeface="Varela Round" pitchFamily="2" charset="-79"/>
              <a:cs typeface="Varela Round" pitchFamily="2" charset="-79"/>
            </a:endParaRPr>
          </a:p>
        </p:txBody>
      </p:sp>
      <p:sp>
        <p:nvSpPr>
          <p:cNvPr id="9" name="מלבן מעוגל 8"/>
          <p:cNvSpPr/>
          <p:nvPr userDrawn="1"/>
        </p:nvSpPr>
        <p:spPr>
          <a:xfrm>
            <a:off x="0" y="6306749"/>
            <a:ext cx="7724431" cy="674541"/>
          </a:xfrm>
          <a:prstGeom prst="roundRect">
            <a:avLst>
              <a:gd name="adj" fmla="val 50000"/>
            </a:avLst>
          </a:prstGeom>
          <a:solidFill>
            <a:srgbClr val="192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latin typeface="Varela Round" pitchFamily="2" charset="-79"/>
              <a:cs typeface="Varela Round" pitchFamily="2" charset="-79"/>
            </a:endParaRPr>
          </a:p>
        </p:txBody>
      </p:sp>
      <p:sp>
        <p:nvSpPr>
          <p:cNvPr id="4" name="מציין מיקום של מדיה 3">
            <a:extLst>
              <a:ext uri="{FF2B5EF4-FFF2-40B4-BE49-F238E27FC236}">
                <a16:creationId xmlns:a16="http://schemas.microsoft.com/office/drawing/2014/main" id="{DD834E78-91D0-4CCC-9C3F-C5C504CFBE13}"/>
              </a:ext>
            </a:extLst>
          </p:cNvPr>
          <p:cNvSpPr>
            <a:spLocks noGrp="1"/>
          </p:cNvSpPr>
          <p:nvPr>
            <p:ph type="media" sz="quarter" idx="10" hasCustomPrompt="1"/>
          </p:nvPr>
        </p:nvSpPr>
        <p:spPr>
          <a:xfrm>
            <a:off x="363416" y="639717"/>
            <a:ext cx="11465168" cy="6122933"/>
          </a:xfrm>
        </p:spPr>
        <p:txBody>
          <a:bodyPr/>
          <a:lstStyle>
            <a:lvl1pPr marL="0" indent="0">
              <a:buFontTx/>
              <a:buNone/>
              <a:defRPr>
                <a:solidFill>
                  <a:srgbClr val="192A72"/>
                </a:solidFill>
                <a:latin typeface="Varela Round" panose="00000500000000000000" pitchFamily="2" charset="-79"/>
                <a:cs typeface="Varela Round" panose="00000500000000000000" pitchFamily="2" charset="-79"/>
              </a:defRPr>
            </a:lvl1pPr>
          </a:lstStyle>
          <a:p>
            <a:r>
              <a:rPr lang="he-IL" dirty="0"/>
              <a:t>מיועד לסרטים</a:t>
            </a:r>
          </a:p>
        </p:txBody>
      </p:sp>
      <p:sp>
        <p:nvSpPr>
          <p:cNvPr id="11" name="מציין מיקום תוכן 10">
            <a:extLst>
              <a:ext uri="{FF2B5EF4-FFF2-40B4-BE49-F238E27FC236}">
                <a16:creationId xmlns:a16="http://schemas.microsoft.com/office/drawing/2014/main" id="{2A86C914-3EB6-4303-93FB-203A29FA2E36}"/>
              </a:ext>
            </a:extLst>
          </p:cNvPr>
          <p:cNvSpPr>
            <a:spLocks noGrp="1"/>
          </p:cNvSpPr>
          <p:nvPr>
            <p:ph sz="quarter" idx="14"/>
          </p:nvPr>
        </p:nvSpPr>
        <p:spPr>
          <a:xfrm>
            <a:off x="363416" y="95349"/>
            <a:ext cx="8074879" cy="400050"/>
          </a:xfrm>
        </p:spPr>
        <p:txBody>
          <a:bodyPr anchor="ctr">
            <a:noAutofit/>
          </a:bodyPr>
          <a:lstStyle>
            <a:lvl1pPr marL="0" indent="0" algn="r">
              <a:buFontTx/>
              <a:buNone/>
              <a:defRPr sz="2400">
                <a:solidFill>
                  <a:srgbClr val="192A72"/>
                </a:solidFill>
                <a:latin typeface="Varela Round" panose="00000500000000000000" pitchFamily="2" charset="-79"/>
                <a:cs typeface="Varela Round" panose="00000500000000000000" pitchFamily="2" charset="-79"/>
              </a:defRPr>
            </a:lvl1pPr>
          </a:lstStyle>
          <a:p>
            <a:pPr lvl="0"/>
            <a:r>
              <a:rPr lang="he-IL" dirty="0"/>
              <a:t>לחץ כדי לערוך סגנונות טקסט של תבנית בסיס</a:t>
            </a:r>
          </a:p>
        </p:txBody>
      </p:sp>
    </p:spTree>
    <p:extLst>
      <p:ext uri="{BB962C8B-B14F-4D97-AF65-F5344CB8AC3E}">
        <p14:creationId xmlns:p14="http://schemas.microsoft.com/office/powerpoint/2010/main" val="36877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a:xfrm>
            <a:off x="1" y="213094"/>
            <a:ext cx="12191999" cy="720000"/>
          </a:xfrm>
          <a:noFill/>
        </p:spPr>
        <p:txBody>
          <a:bodyPr vert="horz" lIns="91440" tIns="45720" rIns="91440" bIns="45720" rtlCol="1" anchor="ctr">
            <a:noAutofit/>
          </a:bodyPr>
          <a:lstStyle>
            <a:lvl1pPr>
              <a:defRPr kumimoji="0" lang="he-IL" sz="4800" b="1" i="0" u="none" strike="noStrike" kern="1200" cap="none" spc="0" normalizeH="0" baseline="0" noProof="0" dirty="0" smtClean="0">
                <a:ln>
                  <a:noFill/>
                </a:ln>
                <a:solidFill>
                  <a:srgbClr val="002060"/>
                </a:solidFill>
                <a:effectLst/>
                <a:uLnTx/>
                <a:uFillTx/>
                <a:latin typeface="Varela Round" pitchFamily="2" charset="-79"/>
                <a:ea typeface="+mj-ea"/>
                <a:cs typeface="Varela Round" pitchFamily="2" charset="-79"/>
              </a:defRPr>
            </a:lvl1pPr>
          </a:lstStyle>
          <a:p>
            <a:pPr marL="0" marR="0" lvl="0" indent="0" algn="ctr" defTabSz="914491" rtl="1" eaLnBrk="1" fontAlgn="auto" latinLnBrk="0" hangingPunct="1">
              <a:lnSpc>
                <a:spcPct val="100000"/>
              </a:lnSpc>
              <a:spcBef>
                <a:spcPct val="0"/>
              </a:spcBef>
              <a:spcAft>
                <a:spcPts val="0"/>
              </a:spcAft>
              <a:buClrTx/>
              <a:buSzTx/>
              <a:buFontTx/>
              <a:buNone/>
              <a:tabLst/>
              <a:defRPr/>
            </a:pPr>
            <a:r>
              <a:rPr lang="he-IL" dirty="0"/>
              <a:t>לחץ כדי לערוך סגנון כותרת של תבנית</a:t>
            </a:r>
          </a:p>
        </p:txBody>
      </p:sp>
      <p:sp>
        <p:nvSpPr>
          <p:cNvPr id="7" name="מלבן מעוגל 6"/>
          <p:cNvSpPr/>
          <p:nvPr userDrawn="1"/>
        </p:nvSpPr>
        <p:spPr>
          <a:xfrm>
            <a:off x="1" y="5878199"/>
            <a:ext cx="4766191" cy="357667"/>
          </a:xfrm>
          <a:prstGeom prst="roundRect">
            <a:avLst>
              <a:gd name="adj" fmla="val 50000"/>
            </a:avLst>
          </a:prstGeom>
          <a:solidFill>
            <a:srgbClr val="6C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latin typeface="Varela Round" pitchFamily="2" charset="-79"/>
              <a:cs typeface="Varela Round" pitchFamily="2" charset="-79"/>
            </a:endParaRPr>
          </a:p>
        </p:txBody>
      </p:sp>
      <p:sp>
        <p:nvSpPr>
          <p:cNvPr id="8" name="מלבן מעוגל 7"/>
          <p:cNvSpPr/>
          <p:nvPr userDrawn="1"/>
        </p:nvSpPr>
        <p:spPr>
          <a:xfrm>
            <a:off x="8667715" y="-110812"/>
            <a:ext cx="5300119" cy="221623"/>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latin typeface="Varela Round" pitchFamily="2" charset="-79"/>
              <a:cs typeface="Varela Round" pitchFamily="2" charset="-79"/>
            </a:endParaRPr>
          </a:p>
        </p:txBody>
      </p:sp>
      <p:sp>
        <p:nvSpPr>
          <p:cNvPr id="9" name="מלבן מעוגל 8"/>
          <p:cNvSpPr/>
          <p:nvPr userDrawn="1"/>
        </p:nvSpPr>
        <p:spPr>
          <a:xfrm>
            <a:off x="0" y="6306749"/>
            <a:ext cx="7724431" cy="674541"/>
          </a:xfrm>
          <a:prstGeom prst="roundRect">
            <a:avLst>
              <a:gd name="adj" fmla="val 50000"/>
            </a:avLst>
          </a:prstGeom>
          <a:solidFill>
            <a:srgbClr val="192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latin typeface="Varela Round" pitchFamily="2" charset="-79"/>
              <a:cs typeface="Varela Round" pitchFamily="2" charset="-79"/>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כותרת ותמונה">
    <p:spTree>
      <p:nvGrpSpPr>
        <p:cNvPr id="1" name=""/>
        <p:cNvGrpSpPr/>
        <p:nvPr/>
      </p:nvGrpSpPr>
      <p:grpSpPr>
        <a:xfrm>
          <a:off x="0" y="0"/>
          <a:ext cx="0" cy="0"/>
          <a:chOff x="0" y="0"/>
          <a:chExt cx="0" cy="0"/>
        </a:xfrm>
      </p:grpSpPr>
      <p:sp>
        <p:nvSpPr>
          <p:cNvPr id="3" name="מציין מיקום של תמונה 2"/>
          <p:cNvSpPr>
            <a:spLocks noGrp="1"/>
          </p:cNvSpPr>
          <p:nvPr>
            <p:ph type="pic" idx="1" hasCustomPrompt="1"/>
          </p:nvPr>
        </p:nvSpPr>
        <p:spPr>
          <a:xfrm>
            <a:off x="161147" y="964351"/>
            <a:ext cx="8483175" cy="572155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dirty="0"/>
              <a:t> </a:t>
            </a:r>
          </a:p>
        </p:txBody>
      </p:sp>
      <p:sp>
        <p:nvSpPr>
          <p:cNvPr id="8" name="כותרת 1"/>
          <p:cNvSpPr>
            <a:spLocks noGrp="1"/>
          </p:cNvSpPr>
          <p:nvPr>
            <p:ph type="ctrTitle"/>
          </p:nvPr>
        </p:nvSpPr>
        <p:spPr>
          <a:xfrm>
            <a:off x="1733909" y="186258"/>
            <a:ext cx="10247689" cy="637353"/>
          </a:xfrm>
          <a:prstGeom prst="rect">
            <a:avLst/>
          </a:prstGeom>
        </p:spPr>
        <p:txBody>
          <a:bodyPr anchor="ctr">
            <a:noAutofit/>
          </a:bodyPr>
          <a:lstStyle>
            <a:lvl1pPr algn="ctr">
              <a:defRPr sz="4000">
                <a:solidFill>
                  <a:srgbClr val="192A72"/>
                </a:solidFill>
                <a:latin typeface="Varela Round" panose="00000500000000000000" pitchFamily="2" charset="-79"/>
                <a:cs typeface="Varela Round" panose="00000500000000000000" pitchFamily="2" charset="-79"/>
              </a:defRPr>
            </a:lvl1pPr>
          </a:lstStyle>
          <a:p>
            <a:r>
              <a:rPr lang="he-IL" dirty="0"/>
              <a:t>לחץ כדי לערוך סגנון כותרת</a:t>
            </a:r>
          </a:p>
        </p:txBody>
      </p:sp>
      <p:sp>
        <p:nvSpPr>
          <p:cNvPr id="9" name="מלבן מעוגל 8"/>
          <p:cNvSpPr/>
          <p:nvPr userDrawn="1"/>
        </p:nvSpPr>
        <p:spPr>
          <a:xfrm>
            <a:off x="11186073" y="5980332"/>
            <a:ext cx="1591052" cy="155686"/>
          </a:xfrm>
          <a:prstGeom prst="roundRect">
            <a:avLst>
              <a:gd name="adj" fmla="val 50000"/>
            </a:avLst>
          </a:prstGeom>
          <a:solidFill>
            <a:srgbClr val="6C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10" name="מלבן מעוגל 9"/>
          <p:cNvSpPr/>
          <p:nvPr userDrawn="1"/>
        </p:nvSpPr>
        <p:spPr>
          <a:xfrm>
            <a:off x="11032901" y="950191"/>
            <a:ext cx="1159099" cy="347376"/>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800" dirty="0"/>
              <a:t> </a:t>
            </a:r>
          </a:p>
        </p:txBody>
      </p:sp>
      <p:sp>
        <p:nvSpPr>
          <p:cNvPr id="11" name="מלבן מעוגל 10"/>
          <p:cNvSpPr/>
          <p:nvPr userDrawn="1"/>
        </p:nvSpPr>
        <p:spPr>
          <a:xfrm>
            <a:off x="-484994" y="320177"/>
            <a:ext cx="2095644" cy="369516"/>
          </a:xfrm>
          <a:prstGeom prst="roundRect">
            <a:avLst>
              <a:gd name="adj" fmla="val 50000"/>
            </a:avLst>
          </a:prstGeom>
          <a:solidFill>
            <a:srgbClr val="192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12" name="מלבן מעוגל 11"/>
          <p:cNvSpPr/>
          <p:nvPr userDrawn="1"/>
        </p:nvSpPr>
        <p:spPr>
          <a:xfrm>
            <a:off x="10586241" y="6268720"/>
            <a:ext cx="2190883" cy="417182"/>
          </a:xfrm>
          <a:prstGeom prst="roundRect">
            <a:avLst>
              <a:gd name="adj" fmla="val 50000"/>
            </a:avLst>
          </a:prstGeom>
          <a:solidFill>
            <a:srgbClr val="192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Tree>
    <p:extLst>
      <p:ext uri="{BB962C8B-B14F-4D97-AF65-F5344CB8AC3E}">
        <p14:creationId xmlns:p14="http://schemas.microsoft.com/office/powerpoint/2010/main" val="3233132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כותרת ושתי תמונות">
    <p:spTree>
      <p:nvGrpSpPr>
        <p:cNvPr id="1" name=""/>
        <p:cNvGrpSpPr/>
        <p:nvPr/>
      </p:nvGrpSpPr>
      <p:grpSpPr>
        <a:xfrm>
          <a:off x="0" y="0"/>
          <a:ext cx="0" cy="0"/>
          <a:chOff x="0" y="0"/>
          <a:chExt cx="0" cy="0"/>
        </a:xfrm>
      </p:grpSpPr>
      <p:sp>
        <p:nvSpPr>
          <p:cNvPr id="3" name="מציין מיקום של תמונה 2"/>
          <p:cNvSpPr>
            <a:spLocks noGrp="1"/>
          </p:cNvSpPr>
          <p:nvPr>
            <p:ph type="pic" idx="1" hasCustomPrompt="1"/>
          </p:nvPr>
        </p:nvSpPr>
        <p:spPr>
          <a:xfrm>
            <a:off x="6444696" y="978201"/>
            <a:ext cx="5395321" cy="363892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dirty="0"/>
              <a:t> </a:t>
            </a:r>
          </a:p>
        </p:txBody>
      </p:sp>
      <p:sp>
        <p:nvSpPr>
          <p:cNvPr id="8" name="כותרת 1"/>
          <p:cNvSpPr>
            <a:spLocks noGrp="1"/>
          </p:cNvSpPr>
          <p:nvPr>
            <p:ph type="ctrTitle"/>
          </p:nvPr>
        </p:nvSpPr>
        <p:spPr>
          <a:xfrm>
            <a:off x="1733910" y="186258"/>
            <a:ext cx="10221024" cy="637353"/>
          </a:xfrm>
          <a:prstGeom prst="rect">
            <a:avLst/>
          </a:prstGeom>
        </p:spPr>
        <p:txBody>
          <a:bodyPr anchor="ctr">
            <a:noAutofit/>
          </a:bodyPr>
          <a:lstStyle>
            <a:lvl1pPr algn="ctr">
              <a:defRPr sz="4000">
                <a:solidFill>
                  <a:srgbClr val="192A72"/>
                </a:solidFill>
                <a:latin typeface="Varela Round" panose="00000500000000000000" pitchFamily="2" charset="-79"/>
                <a:cs typeface="Varela Round" panose="00000500000000000000" pitchFamily="2" charset="-79"/>
              </a:defRPr>
            </a:lvl1pPr>
          </a:lstStyle>
          <a:p>
            <a:r>
              <a:rPr lang="he-IL" dirty="0"/>
              <a:t>לחץ כדי לערוך סגנון כותרת</a:t>
            </a:r>
          </a:p>
        </p:txBody>
      </p:sp>
      <p:sp>
        <p:nvSpPr>
          <p:cNvPr id="9" name="מלבן מעוגל 8"/>
          <p:cNvSpPr/>
          <p:nvPr userDrawn="1"/>
        </p:nvSpPr>
        <p:spPr>
          <a:xfrm>
            <a:off x="11186073" y="5980332"/>
            <a:ext cx="1591052" cy="155686"/>
          </a:xfrm>
          <a:prstGeom prst="roundRect">
            <a:avLst>
              <a:gd name="adj" fmla="val 50000"/>
            </a:avLst>
          </a:prstGeom>
          <a:solidFill>
            <a:srgbClr val="6C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10" name="מלבן מעוגל 9"/>
          <p:cNvSpPr/>
          <p:nvPr userDrawn="1"/>
        </p:nvSpPr>
        <p:spPr>
          <a:xfrm>
            <a:off x="-413012" y="764744"/>
            <a:ext cx="1159099" cy="426915"/>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800" dirty="0"/>
              <a:t> </a:t>
            </a:r>
          </a:p>
        </p:txBody>
      </p:sp>
      <p:sp>
        <p:nvSpPr>
          <p:cNvPr id="11" name="מלבן מעוגל 10"/>
          <p:cNvSpPr/>
          <p:nvPr userDrawn="1"/>
        </p:nvSpPr>
        <p:spPr>
          <a:xfrm>
            <a:off x="-484994" y="320177"/>
            <a:ext cx="2095644" cy="369516"/>
          </a:xfrm>
          <a:prstGeom prst="roundRect">
            <a:avLst>
              <a:gd name="adj" fmla="val 50000"/>
            </a:avLst>
          </a:prstGeom>
          <a:solidFill>
            <a:srgbClr val="192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12" name="מלבן מעוגל 11"/>
          <p:cNvSpPr/>
          <p:nvPr userDrawn="1"/>
        </p:nvSpPr>
        <p:spPr>
          <a:xfrm>
            <a:off x="10586241" y="6268720"/>
            <a:ext cx="2190883" cy="417182"/>
          </a:xfrm>
          <a:prstGeom prst="roundRect">
            <a:avLst>
              <a:gd name="adj" fmla="val 50000"/>
            </a:avLst>
          </a:prstGeom>
          <a:solidFill>
            <a:srgbClr val="192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13" name="מציין מיקום של תמונה 2">
            <a:extLst>
              <a:ext uri="{FF2B5EF4-FFF2-40B4-BE49-F238E27FC236}">
                <a16:creationId xmlns:a16="http://schemas.microsoft.com/office/drawing/2014/main" id="{11DA6207-6C06-4DE8-8270-79FA6D2C27CC}"/>
              </a:ext>
            </a:extLst>
          </p:cNvPr>
          <p:cNvSpPr>
            <a:spLocks noGrp="1"/>
          </p:cNvSpPr>
          <p:nvPr>
            <p:ph type="pic" idx="10" hasCustomPrompt="1"/>
          </p:nvPr>
        </p:nvSpPr>
        <p:spPr>
          <a:xfrm>
            <a:off x="843274" y="978201"/>
            <a:ext cx="5395321" cy="363892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dirty="0"/>
              <a:t> </a:t>
            </a:r>
          </a:p>
        </p:txBody>
      </p:sp>
    </p:spTree>
    <p:extLst>
      <p:ext uri="{BB962C8B-B14F-4D97-AF65-F5344CB8AC3E}">
        <p14:creationId xmlns:p14="http://schemas.microsoft.com/office/powerpoint/2010/main" val="2062799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609601" y="274638"/>
            <a:ext cx="10972800" cy="1143000"/>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609601" y="1600202"/>
            <a:ext cx="10972800" cy="4525963"/>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2"/>
          </p:nvPr>
        </p:nvSpPr>
        <p:spPr>
          <a:xfrm>
            <a:off x="8737601" y="6356352"/>
            <a:ext cx="28448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BB6F552B-607E-4869-A917-C44959BDCB12}" type="datetimeFigureOut">
              <a:rPr lang="he-IL" smtClean="0"/>
              <a:pPr/>
              <a:t>ט'/סיון/תש"ף</a:t>
            </a:fld>
            <a:endParaRPr lang="he-IL"/>
          </a:p>
        </p:txBody>
      </p:sp>
      <p:sp>
        <p:nvSpPr>
          <p:cNvPr id="5" name="מציין מיקום של כותרת תחתונה 4"/>
          <p:cNvSpPr>
            <a:spLocks noGrp="1"/>
          </p:cNvSpPr>
          <p:nvPr>
            <p:ph type="ftr" sz="quarter" idx="3"/>
          </p:nvPr>
        </p:nvSpPr>
        <p:spPr>
          <a:xfrm>
            <a:off x="4165601" y="6356352"/>
            <a:ext cx="3860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609601" y="6356352"/>
            <a:ext cx="28448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16478A40-4CDB-4A89-A7AB-ED0E5AEAC786}" type="slidenum">
              <a:rPr lang="he-IL" smtClean="0"/>
              <a:pPr/>
              <a:t>‹#›</a:t>
            </a:fld>
            <a:endParaRPr lang="he-IL"/>
          </a:p>
        </p:txBody>
      </p:sp>
    </p:spTree>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3" r:id="rId4"/>
    <p:sldLayoutId id="2147483665" r:id="rId5"/>
    <p:sldLayoutId id="2147483666" r:id="rId6"/>
    <p:sldLayoutId id="2147483663" r:id="rId7"/>
    <p:sldLayoutId id="2147483669" r:id="rId8"/>
    <p:sldLayoutId id="2147483671" r:id="rId9"/>
    <p:sldLayoutId id="2147483668" r:id="rId10"/>
    <p:sldLayoutId id="2147483670" r:id="rId11"/>
  </p:sldLayoutIdLst>
  <p:txStyles>
    <p:titleStyle>
      <a:lvl1pPr algn="ctr" defTabSz="914491" rtl="1" eaLnBrk="1" latinLnBrk="0" hangingPunct="1">
        <a:spcBef>
          <a:spcPct val="0"/>
        </a:spcBef>
        <a:buNone/>
        <a:defRPr sz="4400" kern="1200">
          <a:solidFill>
            <a:schemeClr val="tx1"/>
          </a:solidFill>
          <a:latin typeface="+mj-lt"/>
          <a:ea typeface="+mj-ea"/>
          <a:cs typeface="+mj-cs"/>
        </a:defRPr>
      </a:lvl1pPr>
    </p:titleStyle>
    <p:bodyStyle>
      <a:lvl1pPr marL="342934" indent="-342934" algn="r" defTabSz="914491"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3024" indent="-285779" algn="r" defTabSz="914491"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114" indent="-228623" algn="r" defTabSz="914491"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360" indent="-228623" algn="r" defTabSz="914491"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606" indent="-228623" algn="r" defTabSz="914491"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851" indent="-228623" algn="r" defTabSz="914491"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97" indent="-228623" algn="r" defTabSz="914491"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343" indent="-228623" algn="r" defTabSz="914491"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589" indent="-228623" algn="r" defTabSz="914491"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91" rtl="1" eaLnBrk="1" latinLnBrk="0" hangingPunct="1">
        <a:defRPr sz="1800" kern="1200">
          <a:solidFill>
            <a:schemeClr val="tx1"/>
          </a:solidFill>
          <a:latin typeface="+mn-lt"/>
          <a:ea typeface="+mn-ea"/>
          <a:cs typeface="+mn-cs"/>
        </a:defRPr>
      </a:lvl1pPr>
      <a:lvl2pPr marL="457246" algn="r" defTabSz="914491" rtl="1" eaLnBrk="1" latinLnBrk="0" hangingPunct="1">
        <a:defRPr sz="1800" kern="1200">
          <a:solidFill>
            <a:schemeClr val="tx1"/>
          </a:solidFill>
          <a:latin typeface="+mn-lt"/>
          <a:ea typeface="+mn-ea"/>
          <a:cs typeface="+mn-cs"/>
        </a:defRPr>
      </a:lvl2pPr>
      <a:lvl3pPr marL="914491" algn="r" defTabSz="914491" rtl="1" eaLnBrk="1" latinLnBrk="0" hangingPunct="1">
        <a:defRPr sz="1800" kern="1200">
          <a:solidFill>
            <a:schemeClr val="tx1"/>
          </a:solidFill>
          <a:latin typeface="+mn-lt"/>
          <a:ea typeface="+mn-ea"/>
          <a:cs typeface="+mn-cs"/>
        </a:defRPr>
      </a:lvl3pPr>
      <a:lvl4pPr marL="1371737" algn="r" defTabSz="914491" rtl="1" eaLnBrk="1" latinLnBrk="0" hangingPunct="1">
        <a:defRPr sz="1800" kern="1200">
          <a:solidFill>
            <a:schemeClr val="tx1"/>
          </a:solidFill>
          <a:latin typeface="+mn-lt"/>
          <a:ea typeface="+mn-ea"/>
          <a:cs typeface="+mn-cs"/>
        </a:defRPr>
      </a:lvl4pPr>
      <a:lvl5pPr marL="1828983" algn="r" defTabSz="914491" rtl="1" eaLnBrk="1" latinLnBrk="0" hangingPunct="1">
        <a:defRPr sz="1800" kern="1200">
          <a:solidFill>
            <a:schemeClr val="tx1"/>
          </a:solidFill>
          <a:latin typeface="+mn-lt"/>
          <a:ea typeface="+mn-ea"/>
          <a:cs typeface="+mn-cs"/>
        </a:defRPr>
      </a:lvl5pPr>
      <a:lvl6pPr marL="2286229" algn="r" defTabSz="914491" rtl="1" eaLnBrk="1" latinLnBrk="0" hangingPunct="1">
        <a:defRPr sz="1800" kern="1200">
          <a:solidFill>
            <a:schemeClr val="tx1"/>
          </a:solidFill>
          <a:latin typeface="+mn-lt"/>
          <a:ea typeface="+mn-ea"/>
          <a:cs typeface="+mn-cs"/>
        </a:defRPr>
      </a:lvl6pPr>
      <a:lvl7pPr marL="2743474" algn="r" defTabSz="914491" rtl="1" eaLnBrk="1" latinLnBrk="0" hangingPunct="1">
        <a:defRPr sz="1800" kern="1200">
          <a:solidFill>
            <a:schemeClr val="tx1"/>
          </a:solidFill>
          <a:latin typeface="+mn-lt"/>
          <a:ea typeface="+mn-ea"/>
          <a:cs typeface="+mn-cs"/>
        </a:defRPr>
      </a:lvl7pPr>
      <a:lvl8pPr marL="3200720" algn="r" defTabSz="914491" rtl="1" eaLnBrk="1" latinLnBrk="0" hangingPunct="1">
        <a:defRPr sz="1800" kern="1200">
          <a:solidFill>
            <a:schemeClr val="tx1"/>
          </a:solidFill>
          <a:latin typeface="+mn-lt"/>
          <a:ea typeface="+mn-ea"/>
          <a:cs typeface="+mn-cs"/>
        </a:defRPr>
      </a:lvl8pPr>
      <a:lvl9pPr marL="3657966" algn="r" defTabSz="914491"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14.jpeg"/><Relationship Id="rId2" Type="http://schemas.microsoft.com/office/2007/relationships/media" Target="../media/media1.mp3"/><Relationship Id="rId1" Type="http://schemas.openxmlformats.org/officeDocument/2006/relationships/tags" Target="../tags/tag9.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31.jpe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4.xml"/><Relationship Id="rId1" Type="http://schemas.openxmlformats.org/officeDocument/2006/relationships/video" Target="https://www.youtube.com/embed/hddt8fc09xU?feature=oembed" TargetMode="External"/><Relationship Id="rId5" Type="http://schemas.openxmlformats.org/officeDocument/2006/relationships/image" Target="../media/image39.jpeg"/><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5.jpeg"/><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4.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4.xml"/><Relationship Id="rId1" Type="http://schemas.openxmlformats.org/officeDocument/2006/relationships/video" Target="https://www.youtube.com/embed/ATmauZFh9pc?start=28&amp;feature=oembed"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jpeg"/></Relationships>
</file>

<file path=ppt/slides/_rels/slide3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4.xml"/><Relationship Id="rId5" Type="http://schemas.openxmlformats.org/officeDocument/2006/relationships/image" Target="../media/image4.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7.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כותרת 6"/>
          <p:cNvSpPr>
            <a:spLocks noGrp="1"/>
          </p:cNvSpPr>
          <p:nvPr>
            <p:ph type="ctrTitle"/>
          </p:nvPr>
        </p:nvSpPr>
        <p:spPr>
          <a:xfrm>
            <a:off x="1" y="2693893"/>
            <a:ext cx="12192001" cy="1470216"/>
          </a:xfrm>
        </p:spPr>
        <p:txBody>
          <a:bodyPr>
            <a:normAutofit/>
          </a:bodyPr>
          <a:lstStyle/>
          <a:p>
            <a:r>
              <a:rPr lang="he-IL" dirty="0"/>
              <a:t>מערכת שידורים לאומית</a:t>
            </a:r>
          </a:p>
        </p:txBody>
      </p:sp>
      <p:sp>
        <p:nvSpPr>
          <p:cNvPr id="3" name="מלבן 2">
            <a:extLst>
              <a:ext uri="{FF2B5EF4-FFF2-40B4-BE49-F238E27FC236}">
                <a16:creationId xmlns:a16="http://schemas.microsoft.com/office/drawing/2014/main" id="{961089DD-6B1D-4A5A-AB81-96D166E27BF1}"/>
              </a:ext>
            </a:extLst>
          </p:cNvPr>
          <p:cNvSpPr/>
          <p:nvPr/>
        </p:nvSpPr>
        <p:spPr>
          <a:xfrm>
            <a:off x="905137" y="370316"/>
            <a:ext cx="3040978" cy="1180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1"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w="0"/>
                <a:solidFill>
                  <a:srgbClr val="002060"/>
                </a:solidFill>
                <a:effectLst>
                  <a:outerShdw blurRad="38100" dist="19050" dir="2700000" algn="tl" rotWithShape="0">
                    <a:srgbClr val="002060">
                      <a:alpha val="40000"/>
                    </a:srgbClr>
                  </a:outerShdw>
                </a:effectLst>
                <a:uLnTx/>
                <a:uFillTx/>
                <a:latin typeface="Varela Round" panose="00000500000000000000" pitchFamily="2" charset="-79"/>
                <a:ea typeface="+mn-ea"/>
                <a:cs typeface="Varela Round" panose="00000500000000000000" pitchFamily="2" charset="-79"/>
              </a:rPr>
              <a:t>המזכירות הפדגוגית</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w="0"/>
                <a:solidFill>
                  <a:srgbClr val="002060"/>
                </a:solidFill>
                <a:effectLst>
                  <a:outerShdw blurRad="38100" dist="19050" dir="2700000" algn="tl" rotWithShape="0">
                    <a:srgbClr val="002060">
                      <a:alpha val="40000"/>
                    </a:srgbClr>
                  </a:outerShdw>
                </a:effectLst>
                <a:uLnTx/>
                <a:uFillTx/>
                <a:latin typeface="Varela Round" panose="00000500000000000000" pitchFamily="2" charset="-79"/>
                <a:ea typeface="+mn-ea"/>
                <a:cs typeface="Varela Round" panose="00000500000000000000" pitchFamily="2" charset="-79"/>
              </a:rPr>
              <a:t>אגף שפות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w="0"/>
                <a:solidFill>
                  <a:srgbClr val="002060"/>
                </a:solidFill>
                <a:effectLst>
                  <a:outerShdw blurRad="38100" dist="19050" dir="2700000" algn="tl" rotWithShape="0">
                    <a:srgbClr val="002060">
                      <a:alpha val="40000"/>
                    </a:srgbClr>
                  </a:outerShdw>
                </a:effectLst>
                <a:uLnTx/>
                <a:uFillTx/>
                <a:latin typeface="Varela Round" panose="00000500000000000000" pitchFamily="2" charset="-79"/>
                <a:ea typeface="+mn-ea"/>
                <a:cs typeface="Varela Round" panose="00000500000000000000" pitchFamily="2" charset="-79"/>
              </a:rPr>
              <a:t>הפיקוח על הוראת העברית</a:t>
            </a:r>
          </a:p>
        </p:txBody>
      </p:sp>
      <p:sp>
        <p:nvSpPr>
          <p:cNvPr id="4" name="TextBox 3">
            <a:extLst>
              <a:ext uri="{FF2B5EF4-FFF2-40B4-BE49-F238E27FC236}">
                <a16:creationId xmlns:a16="http://schemas.microsoft.com/office/drawing/2014/main" id="{4EB42878-562A-45DE-A3AC-3F3551825A43}"/>
              </a:ext>
            </a:extLst>
          </p:cNvPr>
          <p:cNvSpPr txBox="1"/>
          <p:nvPr/>
        </p:nvSpPr>
        <p:spPr>
          <a:xfrm>
            <a:off x="2551917" y="4149813"/>
            <a:ext cx="7759474" cy="904342"/>
          </a:xfrm>
          <a:prstGeom prst="rect">
            <a:avLst/>
          </a:prstGeom>
        </p:spPr>
        <p:txBody>
          <a:bodyPr vert="horz" wrap="square" lIns="91428" tIns="45714" rIns="91428" bIns="45714" rtlCol="1" anchor="b">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2400" b="0" i="0" u="none" strike="noStrike" kern="1200" cap="none" spc="0" normalizeH="0" baseline="0" noProof="0" dirty="0">
                <a:ln>
                  <a:noFill/>
                </a:ln>
                <a:solidFill>
                  <a:srgbClr val="002060"/>
                </a:solidFill>
                <a:effectLst/>
                <a:uLnTx/>
                <a:uFillTx/>
                <a:latin typeface="Varela Round" panose="00000500000000000000" pitchFamily="2" charset="-79"/>
                <a:ea typeface="+mn-ea"/>
                <a:cs typeface="Varela Round" panose="00000500000000000000" pitchFamily="2" charset="-79"/>
              </a:rPr>
              <a:t>מפמ"ר עברית: תומר </a:t>
            </a:r>
            <a:r>
              <a:rPr kumimoji="0" lang="he-IL" sz="2400" b="0" i="0" u="none" strike="noStrike" kern="1200" cap="none" spc="0" normalizeH="0" baseline="0" noProof="0" dirty="0" err="1">
                <a:ln>
                  <a:noFill/>
                </a:ln>
                <a:solidFill>
                  <a:srgbClr val="002060"/>
                </a:solidFill>
                <a:effectLst/>
                <a:uLnTx/>
                <a:uFillTx/>
                <a:latin typeface="Varela Round" panose="00000500000000000000" pitchFamily="2" charset="-79"/>
                <a:ea typeface="+mn-ea"/>
                <a:cs typeface="Varela Round" panose="00000500000000000000" pitchFamily="2" charset="-79"/>
              </a:rPr>
              <a:t>בוזמן</a:t>
            </a:r>
            <a:r>
              <a:rPr kumimoji="0" lang="he-IL" sz="2400" b="0" i="0" u="none" strike="noStrike" kern="1200" cap="none" spc="0" normalizeH="0" baseline="0" noProof="0" dirty="0">
                <a:ln>
                  <a:noFill/>
                </a:ln>
                <a:solidFill>
                  <a:srgbClr val="002060"/>
                </a:solidFill>
                <a:effectLst/>
                <a:uLnTx/>
                <a:uFillTx/>
                <a:latin typeface="Varela Round" panose="00000500000000000000" pitchFamily="2" charset="-79"/>
                <a:ea typeface="+mn-ea"/>
                <a:cs typeface="Varela Round" panose="00000500000000000000" pitchFamily="2" charset="-79"/>
              </a:rPr>
              <a:t> </a:t>
            </a: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2400" b="0" i="0" u="none" strike="noStrike" kern="1200" cap="none" spc="0" normalizeH="0" baseline="0" noProof="0" dirty="0">
                <a:ln>
                  <a:noFill/>
                </a:ln>
                <a:solidFill>
                  <a:srgbClr val="002060"/>
                </a:solidFill>
                <a:effectLst/>
                <a:uLnTx/>
                <a:uFillTx/>
                <a:latin typeface="Varela Round" panose="00000500000000000000" pitchFamily="2" charset="-79"/>
                <a:ea typeface="+mn-ea"/>
                <a:cs typeface="Varela Round" panose="00000500000000000000" pitchFamily="2" charset="-79"/>
              </a:rPr>
              <a:t>פיתוח: טל אהרון</a:t>
            </a:r>
          </a:p>
        </p:txBody>
      </p:sp>
    </p:spTree>
    <p:extLst>
      <p:ext uri="{BB962C8B-B14F-4D97-AF65-F5344CB8AC3E}">
        <p14:creationId xmlns:p14="http://schemas.microsoft.com/office/powerpoint/2010/main" val="908544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67BF3A0-91E1-49D7-996A-E88D5EBC969F}"/>
              </a:ext>
            </a:extLst>
          </p:cNvPr>
          <p:cNvSpPr>
            <a:spLocks noGrp="1"/>
          </p:cNvSpPr>
          <p:nvPr>
            <p:ph type="title"/>
          </p:nvPr>
        </p:nvSpPr>
        <p:spPr/>
        <p:txBody>
          <a:bodyPr/>
          <a:lstStyle/>
          <a:p>
            <a:r>
              <a:rPr lang="he-IL" dirty="0"/>
              <a:t>לשם מה משתמשים בזמן הווה?</a:t>
            </a:r>
          </a:p>
        </p:txBody>
      </p:sp>
      <p:pic>
        <p:nvPicPr>
          <p:cNvPr id="5" name="תמונה 4">
            <a:extLst>
              <a:ext uri="{FF2B5EF4-FFF2-40B4-BE49-F238E27FC236}">
                <a16:creationId xmlns:a16="http://schemas.microsoft.com/office/drawing/2014/main" id="{5833E9C8-C7F4-4D5A-B144-A9D216660F64}"/>
              </a:ext>
            </a:extLst>
          </p:cNvPr>
          <p:cNvPicPr>
            <a:picLocks noChangeAspect="1"/>
          </p:cNvPicPr>
          <p:nvPr/>
        </p:nvPicPr>
        <p:blipFill rotWithShape="1">
          <a:blip r:embed="rId3"/>
          <a:srcRect l="20914" t="18969" r="30722" b="54278"/>
          <a:stretch/>
        </p:blipFill>
        <p:spPr>
          <a:xfrm>
            <a:off x="582297" y="1157937"/>
            <a:ext cx="8217605" cy="2556813"/>
          </a:xfrm>
          <a:prstGeom prst="rect">
            <a:avLst/>
          </a:prstGeom>
        </p:spPr>
      </p:pic>
      <p:sp>
        <p:nvSpPr>
          <p:cNvPr id="6" name="מלבן 5">
            <a:extLst>
              <a:ext uri="{FF2B5EF4-FFF2-40B4-BE49-F238E27FC236}">
                <a16:creationId xmlns:a16="http://schemas.microsoft.com/office/drawing/2014/main" id="{B0CF7FEA-8205-47BD-9458-8501478D91B9}"/>
              </a:ext>
            </a:extLst>
          </p:cNvPr>
          <p:cNvSpPr/>
          <p:nvPr/>
        </p:nvSpPr>
        <p:spPr>
          <a:xfrm>
            <a:off x="511516" y="1157937"/>
            <a:ext cx="8405530" cy="3842688"/>
          </a:xfrm>
          <a:prstGeom prst="rect">
            <a:avLst/>
          </a:prstGeom>
          <a:noFill/>
          <a:ln w="28575">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תמונה 7">
            <a:extLst>
              <a:ext uri="{FF2B5EF4-FFF2-40B4-BE49-F238E27FC236}">
                <a16:creationId xmlns:a16="http://schemas.microsoft.com/office/drawing/2014/main" id="{BD8BD3C6-1377-4220-BF79-468F818DE63B}"/>
              </a:ext>
            </a:extLst>
          </p:cNvPr>
          <p:cNvPicPr>
            <a:picLocks noChangeAspect="1"/>
          </p:cNvPicPr>
          <p:nvPr/>
        </p:nvPicPr>
        <p:blipFill rotWithShape="1">
          <a:blip r:embed="rId3"/>
          <a:srcRect l="20914" t="79466" r="33257" b="7629"/>
          <a:stretch/>
        </p:blipFill>
        <p:spPr>
          <a:xfrm>
            <a:off x="1013503" y="3651634"/>
            <a:ext cx="7786399" cy="1233348"/>
          </a:xfrm>
          <a:prstGeom prst="rect">
            <a:avLst/>
          </a:prstGeom>
        </p:spPr>
      </p:pic>
      <p:sp>
        <p:nvSpPr>
          <p:cNvPr id="7" name="מציין מיקום טקסט 13">
            <a:extLst>
              <a:ext uri="{FF2B5EF4-FFF2-40B4-BE49-F238E27FC236}">
                <a16:creationId xmlns:a16="http://schemas.microsoft.com/office/drawing/2014/main" id="{0CFBA6BC-B300-4FF9-989E-222AF3511954}"/>
              </a:ext>
            </a:extLst>
          </p:cNvPr>
          <p:cNvSpPr txBox="1">
            <a:spLocks/>
          </p:cNvSpPr>
          <p:nvPr/>
        </p:nvSpPr>
        <p:spPr>
          <a:xfrm>
            <a:off x="896358" y="3939593"/>
            <a:ext cx="8020688" cy="47368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600" b="0" dirty="0">
                <a:solidFill>
                  <a:srgbClr val="92D050"/>
                </a:solidFill>
              </a:rPr>
              <a:t>השימוש בפעלים בזמן הווה מאפשר לציין פעילות הרגלית המתרחשת באופן </a:t>
            </a:r>
            <a:r>
              <a:rPr lang="he-IL" sz="1600" b="0" dirty="0" err="1">
                <a:solidFill>
                  <a:srgbClr val="92D050"/>
                </a:solidFill>
              </a:rPr>
              <a:t>יום־יומי</a:t>
            </a:r>
            <a:r>
              <a:rPr lang="he-IL" sz="1600" b="0" dirty="0">
                <a:solidFill>
                  <a:srgbClr val="92D050"/>
                </a:solidFill>
              </a:rPr>
              <a:t>. /</a:t>
            </a:r>
          </a:p>
        </p:txBody>
      </p:sp>
      <p:sp>
        <p:nvSpPr>
          <p:cNvPr id="9" name="מציין מיקום טקסט 13">
            <a:extLst>
              <a:ext uri="{FF2B5EF4-FFF2-40B4-BE49-F238E27FC236}">
                <a16:creationId xmlns:a16="http://schemas.microsoft.com/office/drawing/2014/main" id="{9DA2294C-DE38-48A2-B071-6D00E725679B}"/>
              </a:ext>
            </a:extLst>
          </p:cNvPr>
          <p:cNvSpPr txBox="1">
            <a:spLocks/>
          </p:cNvSpPr>
          <p:nvPr/>
        </p:nvSpPr>
        <p:spPr>
          <a:xfrm>
            <a:off x="896358" y="4328833"/>
            <a:ext cx="8020688" cy="47368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600" b="0" dirty="0">
                <a:solidFill>
                  <a:srgbClr val="92D050"/>
                </a:solidFill>
              </a:rPr>
              <a:t>השימוש בפעלים בזמן הווה מאפשר ליצור תחושה שהדברים קורים עכשיו כמו בסרט.</a:t>
            </a:r>
          </a:p>
        </p:txBody>
      </p:sp>
      <p:pic>
        <p:nvPicPr>
          <p:cNvPr id="1026" name="Picture 2" descr="Young entrepreneur, teenager business owner work at home, box for delivery Premium Photo">
            <a:extLst>
              <a:ext uri="{FF2B5EF4-FFF2-40B4-BE49-F238E27FC236}">
                <a16:creationId xmlns:a16="http://schemas.microsoft.com/office/drawing/2014/main" id="{87E81D83-8F12-4472-842B-76276C387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5401" y="1157937"/>
            <a:ext cx="2726375" cy="18161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5820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8" name="כותרת 7"/>
          <p:cNvSpPr>
            <a:spLocks noGrp="1"/>
          </p:cNvSpPr>
          <p:nvPr>
            <p:ph type="title"/>
          </p:nvPr>
        </p:nvSpPr>
        <p:spPr>
          <a:xfrm>
            <a:off x="2" y="212675"/>
            <a:ext cx="12191999" cy="720094"/>
          </a:xfrm>
        </p:spPr>
        <p:txBody>
          <a:bodyPr/>
          <a:lstStyle/>
          <a:p>
            <a:r>
              <a:rPr lang="he-IL" dirty="0"/>
              <a:t>צורות הבינוני בבניינים השונים</a:t>
            </a:r>
          </a:p>
        </p:txBody>
      </p:sp>
      <p:cxnSp>
        <p:nvCxnSpPr>
          <p:cNvPr id="3" name="מחבר חץ ישר 2">
            <a:extLst>
              <a:ext uri="{FF2B5EF4-FFF2-40B4-BE49-F238E27FC236}">
                <a16:creationId xmlns:a16="http://schemas.microsoft.com/office/drawing/2014/main" id="{BC1D98D8-E057-4223-97AC-EF695EA52EFF}"/>
              </a:ext>
            </a:extLst>
          </p:cNvPr>
          <p:cNvCxnSpPr>
            <a:cxnSpLocks/>
          </p:cNvCxnSpPr>
          <p:nvPr/>
        </p:nvCxnSpPr>
        <p:spPr>
          <a:xfrm>
            <a:off x="11440564" y="1320214"/>
            <a:ext cx="0" cy="4717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 name="מחבר חץ ישר 3">
            <a:extLst>
              <a:ext uri="{FF2B5EF4-FFF2-40B4-BE49-F238E27FC236}">
                <a16:creationId xmlns:a16="http://schemas.microsoft.com/office/drawing/2014/main" id="{E59C8CB9-F111-4CF9-A9BA-A98C956D8204}"/>
              </a:ext>
            </a:extLst>
          </p:cNvPr>
          <p:cNvCxnSpPr>
            <a:cxnSpLocks/>
          </p:cNvCxnSpPr>
          <p:nvPr/>
        </p:nvCxnSpPr>
        <p:spPr>
          <a:xfrm>
            <a:off x="736862" y="1306007"/>
            <a:ext cx="0" cy="4717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 name="מחבר ישר 4">
            <a:extLst>
              <a:ext uri="{FF2B5EF4-FFF2-40B4-BE49-F238E27FC236}">
                <a16:creationId xmlns:a16="http://schemas.microsoft.com/office/drawing/2014/main" id="{334C86E3-6A50-409F-9606-4F39269B6242}"/>
              </a:ext>
            </a:extLst>
          </p:cNvPr>
          <p:cNvCxnSpPr>
            <a:cxnSpLocks/>
          </p:cNvCxnSpPr>
          <p:nvPr/>
        </p:nvCxnSpPr>
        <p:spPr>
          <a:xfrm>
            <a:off x="736862" y="1320214"/>
            <a:ext cx="10718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מחבר חץ ישר 10">
            <a:extLst>
              <a:ext uri="{FF2B5EF4-FFF2-40B4-BE49-F238E27FC236}">
                <a16:creationId xmlns:a16="http://schemas.microsoft.com/office/drawing/2014/main" id="{85414DB9-4FE9-4BC2-9582-07DC5D75759A}"/>
              </a:ext>
            </a:extLst>
          </p:cNvPr>
          <p:cNvCxnSpPr>
            <a:cxnSpLocks/>
          </p:cNvCxnSpPr>
          <p:nvPr/>
        </p:nvCxnSpPr>
        <p:spPr>
          <a:xfrm>
            <a:off x="9643233" y="1327834"/>
            <a:ext cx="0" cy="4717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מחבר חץ ישר 12">
            <a:extLst>
              <a:ext uri="{FF2B5EF4-FFF2-40B4-BE49-F238E27FC236}">
                <a16:creationId xmlns:a16="http://schemas.microsoft.com/office/drawing/2014/main" id="{D9AC782F-70F1-4023-B567-4B42B27F5E66}"/>
              </a:ext>
            </a:extLst>
          </p:cNvPr>
          <p:cNvCxnSpPr>
            <a:cxnSpLocks/>
          </p:cNvCxnSpPr>
          <p:nvPr/>
        </p:nvCxnSpPr>
        <p:spPr>
          <a:xfrm>
            <a:off x="7828329" y="1320214"/>
            <a:ext cx="0" cy="4717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מחבר חץ ישר 13">
            <a:extLst>
              <a:ext uri="{FF2B5EF4-FFF2-40B4-BE49-F238E27FC236}">
                <a16:creationId xmlns:a16="http://schemas.microsoft.com/office/drawing/2014/main" id="{BAFD37B9-B1E7-40F8-890D-F2B8C690A2F9}"/>
              </a:ext>
            </a:extLst>
          </p:cNvPr>
          <p:cNvCxnSpPr>
            <a:cxnSpLocks/>
          </p:cNvCxnSpPr>
          <p:nvPr/>
        </p:nvCxnSpPr>
        <p:spPr>
          <a:xfrm>
            <a:off x="6113523" y="920863"/>
            <a:ext cx="0" cy="87112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מחבר חץ ישר 14">
            <a:extLst>
              <a:ext uri="{FF2B5EF4-FFF2-40B4-BE49-F238E27FC236}">
                <a16:creationId xmlns:a16="http://schemas.microsoft.com/office/drawing/2014/main" id="{261BEBA6-67D6-4533-9194-9810CDE675BC}"/>
              </a:ext>
            </a:extLst>
          </p:cNvPr>
          <p:cNvCxnSpPr>
            <a:cxnSpLocks/>
          </p:cNvCxnSpPr>
          <p:nvPr/>
        </p:nvCxnSpPr>
        <p:spPr>
          <a:xfrm>
            <a:off x="4271526" y="1306007"/>
            <a:ext cx="0" cy="4717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מחבר חץ ישר 15">
            <a:extLst>
              <a:ext uri="{FF2B5EF4-FFF2-40B4-BE49-F238E27FC236}">
                <a16:creationId xmlns:a16="http://schemas.microsoft.com/office/drawing/2014/main" id="{EB0494C4-C66F-4189-84E2-28E47020EE83}"/>
              </a:ext>
            </a:extLst>
          </p:cNvPr>
          <p:cNvCxnSpPr>
            <a:cxnSpLocks/>
          </p:cNvCxnSpPr>
          <p:nvPr/>
        </p:nvCxnSpPr>
        <p:spPr>
          <a:xfrm>
            <a:off x="2518142" y="1327834"/>
            <a:ext cx="0" cy="4717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תרשים זרימה: תהליך חלופי 22">
            <a:extLst>
              <a:ext uri="{FF2B5EF4-FFF2-40B4-BE49-F238E27FC236}">
                <a16:creationId xmlns:a16="http://schemas.microsoft.com/office/drawing/2014/main" id="{D48B992E-0D63-4674-A248-6867F625CEA8}"/>
              </a:ext>
            </a:extLst>
          </p:cNvPr>
          <p:cNvSpPr/>
          <p:nvPr/>
        </p:nvSpPr>
        <p:spPr>
          <a:xfrm>
            <a:off x="10831107" y="1787337"/>
            <a:ext cx="1218914" cy="566943"/>
          </a:xfrm>
          <a:prstGeom prst="flowChartAlternateProcess">
            <a:avLst/>
          </a:prstGeom>
          <a:solidFill>
            <a:srgbClr val="12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000" dirty="0">
                <a:solidFill>
                  <a:schemeClr val="bg1"/>
                </a:solidFill>
                <a:latin typeface="Varela Round" panose="00000500000000000000" pitchFamily="2" charset="-79"/>
                <a:cs typeface="Varela Round" panose="00000500000000000000" pitchFamily="2" charset="-79"/>
              </a:rPr>
              <a:t>קל</a:t>
            </a:r>
          </a:p>
        </p:txBody>
      </p:sp>
      <p:sp>
        <p:nvSpPr>
          <p:cNvPr id="25" name="תרשים זרימה: תהליך חלופי 24">
            <a:extLst>
              <a:ext uri="{FF2B5EF4-FFF2-40B4-BE49-F238E27FC236}">
                <a16:creationId xmlns:a16="http://schemas.microsoft.com/office/drawing/2014/main" id="{D24CFE8D-E6DE-4BDC-A05B-EABC840D0D90}"/>
              </a:ext>
            </a:extLst>
          </p:cNvPr>
          <p:cNvSpPr/>
          <p:nvPr/>
        </p:nvSpPr>
        <p:spPr>
          <a:xfrm>
            <a:off x="9033776" y="1794958"/>
            <a:ext cx="1218914" cy="566943"/>
          </a:xfrm>
          <a:prstGeom prst="flowChartAlternateProcess">
            <a:avLst/>
          </a:prstGeom>
          <a:solidFill>
            <a:srgbClr val="12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000" dirty="0">
                <a:solidFill>
                  <a:schemeClr val="bg1"/>
                </a:solidFill>
                <a:latin typeface="Varela Round" panose="00000500000000000000" pitchFamily="2" charset="-79"/>
                <a:cs typeface="Varela Round" panose="00000500000000000000" pitchFamily="2" charset="-79"/>
              </a:rPr>
              <a:t>נפעל</a:t>
            </a:r>
          </a:p>
        </p:txBody>
      </p:sp>
      <p:sp>
        <p:nvSpPr>
          <p:cNvPr id="26" name="תרשים זרימה: תהליך חלופי 25">
            <a:extLst>
              <a:ext uri="{FF2B5EF4-FFF2-40B4-BE49-F238E27FC236}">
                <a16:creationId xmlns:a16="http://schemas.microsoft.com/office/drawing/2014/main" id="{A9A854A9-358F-44E2-A557-30A7770DC298}"/>
              </a:ext>
            </a:extLst>
          </p:cNvPr>
          <p:cNvSpPr/>
          <p:nvPr/>
        </p:nvSpPr>
        <p:spPr>
          <a:xfrm>
            <a:off x="7218872" y="1788902"/>
            <a:ext cx="1218914" cy="566943"/>
          </a:xfrm>
          <a:prstGeom prst="flowChartAlternateProcess">
            <a:avLst/>
          </a:prstGeom>
          <a:solidFill>
            <a:srgbClr val="12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000" dirty="0">
                <a:solidFill>
                  <a:schemeClr val="bg1"/>
                </a:solidFill>
                <a:latin typeface="Varela Round" panose="00000500000000000000" pitchFamily="2" charset="-79"/>
                <a:cs typeface="Varela Round" panose="00000500000000000000" pitchFamily="2" charset="-79"/>
              </a:rPr>
              <a:t>הפעיל</a:t>
            </a:r>
          </a:p>
        </p:txBody>
      </p:sp>
      <p:sp>
        <p:nvSpPr>
          <p:cNvPr id="27" name="תרשים זרימה: תהליך חלופי 26">
            <a:extLst>
              <a:ext uri="{FF2B5EF4-FFF2-40B4-BE49-F238E27FC236}">
                <a16:creationId xmlns:a16="http://schemas.microsoft.com/office/drawing/2014/main" id="{F1B81510-1EBA-4FDA-B01C-EB0D336C0424}"/>
              </a:ext>
            </a:extLst>
          </p:cNvPr>
          <p:cNvSpPr/>
          <p:nvPr/>
        </p:nvSpPr>
        <p:spPr>
          <a:xfrm>
            <a:off x="5504066" y="1787338"/>
            <a:ext cx="1218914" cy="566943"/>
          </a:xfrm>
          <a:prstGeom prst="flowChartAlternateProcess">
            <a:avLst/>
          </a:prstGeom>
          <a:solidFill>
            <a:srgbClr val="12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000" dirty="0">
                <a:solidFill>
                  <a:schemeClr val="bg1"/>
                </a:solidFill>
                <a:latin typeface="Varela Round" panose="00000500000000000000" pitchFamily="2" charset="-79"/>
                <a:cs typeface="Varela Round" panose="00000500000000000000" pitchFamily="2" charset="-79"/>
              </a:rPr>
              <a:t>הופעל</a:t>
            </a:r>
          </a:p>
        </p:txBody>
      </p:sp>
      <p:sp>
        <p:nvSpPr>
          <p:cNvPr id="28" name="תרשים זרימה: תהליך חלופי 27">
            <a:extLst>
              <a:ext uri="{FF2B5EF4-FFF2-40B4-BE49-F238E27FC236}">
                <a16:creationId xmlns:a16="http://schemas.microsoft.com/office/drawing/2014/main" id="{FC730C73-D97E-4318-91DF-2DBED8FDAC17}"/>
              </a:ext>
            </a:extLst>
          </p:cNvPr>
          <p:cNvSpPr/>
          <p:nvPr/>
        </p:nvSpPr>
        <p:spPr>
          <a:xfrm>
            <a:off x="3662069" y="1788902"/>
            <a:ext cx="1218914" cy="566943"/>
          </a:xfrm>
          <a:prstGeom prst="flowChartAlternateProcess">
            <a:avLst/>
          </a:prstGeom>
          <a:solidFill>
            <a:srgbClr val="12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000" dirty="0">
                <a:solidFill>
                  <a:schemeClr val="bg1"/>
                </a:solidFill>
                <a:latin typeface="Varela Round" panose="00000500000000000000" pitchFamily="2" charset="-79"/>
                <a:cs typeface="Varela Round" panose="00000500000000000000" pitchFamily="2" charset="-79"/>
              </a:rPr>
              <a:t>פיעל</a:t>
            </a:r>
          </a:p>
        </p:txBody>
      </p:sp>
      <p:sp>
        <p:nvSpPr>
          <p:cNvPr id="29" name="תרשים זרימה: תהליך חלופי 28">
            <a:extLst>
              <a:ext uri="{FF2B5EF4-FFF2-40B4-BE49-F238E27FC236}">
                <a16:creationId xmlns:a16="http://schemas.microsoft.com/office/drawing/2014/main" id="{BE509322-EC40-45DC-964D-70937BC42BE4}"/>
              </a:ext>
            </a:extLst>
          </p:cNvPr>
          <p:cNvSpPr/>
          <p:nvPr/>
        </p:nvSpPr>
        <p:spPr>
          <a:xfrm>
            <a:off x="1904595" y="1788902"/>
            <a:ext cx="1218914" cy="566943"/>
          </a:xfrm>
          <a:prstGeom prst="flowChartAlternateProcess">
            <a:avLst/>
          </a:prstGeom>
          <a:solidFill>
            <a:srgbClr val="12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000" dirty="0">
                <a:solidFill>
                  <a:schemeClr val="bg1"/>
                </a:solidFill>
                <a:latin typeface="Varela Round" panose="00000500000000000000" pitchFamily="2" charset="-79"/>
                <a:cs typeface="Varela Round" panose="00000500000000000000" pitchFamily="2" charset="-79"/>
              </a:rPr>
              <a:t>פועל</a:t>
            </a:r>
          </a:p>
        </p:txBody>
      </p:sp>
      <p:sp>
        <p:nvSpPr>
          <p:cNvPr id="30" name="תרשים זרימה: תהליך חלופי 29">
            <a:extLst>
              <a:ext uri="{FF2B5EF4-FFF2-40B4-BE49-F238E27FC236}">
                <a16:creationId xmlns:a16="http://schemas.microsoft.com/office/drawing/2014/main" id="{8DD8FE80-A810-43C5-8BF1-4990100CA11F}"/>
              </a:ext>
            </a:extLst>
          </p:cNvPr>
          <p:cNvSpPr/>
          <p:nvPr/>
        </p:nvSpPr>
        <p:spPr>
          <a:xfrm>
            <a:off x="127405" y="1788902"/>
            <a:ext cx="1218914" cy="566943"/>
          </a:xfrm>
          <a:prstGeom prst="flowChartAlternateProcess">
            <a:avLst/>
          </a:prstGeom>
          <a:solidFill>
            <a:srgbClr val="12B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000" dirty="0">
                <a:solidFill>
                  <a:schemeClr val="bg1"/>
                </a:solidFill>
                <a:latin typeface="Varela Round" panose="00000500000000000000" pitchFamily="2" charset="-79"/>
                <a:cs typeface="Varela Round" panose="00000500000000000000" pitchFamily="2" charset="-79"/>
              </a:rPr>
              <a:t>התפעל</a:t>
            </a:r>
          </a:p>
        </p:txBody>
      </p:sp>
      <p:cxnSp>
        <p:nvCxnSpPr>
          <p:cNvPr id="34" name="מחבר חץ ישר 33">
            <a:extLst>
              <a:ext uri="{FF2B5EF4-FFF2-40B4-BE49-F238E27FC236}">
                <a16:creationId xmlns:a16="http://schemas.microsoft.com/office/drawing/2014/main" id="{CCFD0809-DDDC-4EFE-97FC-C1925F666B7E}"/>
              </a:ext>
            </a:extLst>
          </p:cNvPr>
          <p:cNvCxnSpPr>
            <a:cxnSpLocks/>
          </p:cNvCxnSpPr>
          <p:nvPr/>
        </p:nvCxnSpPr>
        <p:spPr>
          <a:xfrm>
            <a:off x="9643233" y="2362253"/>
            <a:ext cx="0" cy="4717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מחבר חץ ישר 34">
            <a:extLst>
              <a:ext uri="{FF2B5EF4-FFF2-40B4-BE49-F238E27FC236}">
                <a16:creationId xmlns:a16="http://schemas.microsoft.com/office/drawing/2014/main" id="{0EFC37A2-D78C-48D8-B484-EBA77E6CE974}"/>
              </a:ext>
            </a:extLst>
          </p:cNvPr>
          <p:cNvCxnSpPr>
            <a:cxnSpLocks/>
          </p:cNvCxnSpPr>
          <p:nvPr/>
        </p:nvCxnSpPr>
        <p:spPr>
          <a:xfrm>
            <a:off x="7838939" y="2357491"/>
            <a:ext cx="0" cy="4717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מחבר חץ ישר 35">
            <a:extLst>
              <a:ext uri="{FF2B5EF4-FFF2-40B4-BE49-F238E27FC236}">
                <a16:creationId xmlns:a16="http://schemas.microsoft.com/office/drawing/2014/main" id="{AB6F2B90-7C17-4DC6-B723-BFD8E2C45C7D}"/>
              </a:ext>
            </a:extLst>
          </p:cNvPr>
          <p:cNvCxnSpPr>
            <a:cxnSpLocks/>
          </p:cNvCxnSpPr>
          <p:nvPr/>
        </p:nvCxnSpPr>
        <p:spPr>
          <a:xfrm>
            <a:off x="6113523" y="2357491"/>
            <a:ext cx="0" cy="4717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מחבר חץ ישר 36">
            <a:extLst>
              <a:ext uri="{FF2B5EF4-FFF2-40B4-BE49-F238E27FC236}">
                <a16:creationId xmlns:a16="http://schemas.microsoft.com/office/drawing/2014/main" id="{A6A93BD4-C5C6-47C5-B988-616FEC061018}"/>
              </a:ext>
            </a:extLst>
          </p:cNvPr>
          <p:cNvCxnSpPr>
            <a:cxnSpLocks/>
          </p:cNvCxnSpPr>
          <p:nvPr/>
        </p:nvCxnSpPr>
        <p:spPr>
          <a:xfrm>
            <a:off x="4271526" y="2357491"/>
            <a:ext cx="0" cy="4717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מחבר חץ ישר 37">
            <a:extLst>
              <a:ext uri="{FF2B5EF4-FFF2-40B4-BE49-F238E27FC236}">
                <a16:creationId xmlns:a16="http://schemas.microsoft.com/office/drawing/2014/main" id="{9FAAD0F5-1D68-4B2C-975B-6672922BAEB1}"/>
              </a:ext>
            </a:extLst>
          </p:cNvPr>
          <p:cNvCxnSpPr>
            <a:cxnSpLocks/>
          </p:cNvCxnSpPr>
          <p:nvPr/>
        </p:nvCxnSpPr>
        <p:spPr>
          <a:xfrm>
            <a:off x="2518142" y="2357491"/>
            <a:ext cx="0" cy="4717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מחבר חץ ישר 38">
            <a:extLst>
              <a:ext uri="{FF2B5EF4-FFF2-40B4-BE49-F238E27FC236}">
                <a16:creationId xmlns:a16="http://schemas.microsoft.com/office/drawing/2014/main" id="{2206DDA0-838D-46BD-A6E3-191610ADFF7A}"/>
              </a:ext>
            </a:extLst>
          </p:cNvPr>
          <p:cNvCxnSpPr>
            <a:cxnSpLocks/>
          </p:cNvCxnSpPr>
          <p:nvPr/>
        </p:nvCxnSpPr>
        <p:spPr>
          <a:xfrm>
            <a:off x="719192" y="2357491"/>
            <a:ext cx="0" cy="4717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תרשים זרימה: תהליך חלופי 39">
            <a:extLst>
              <a:ext uri="{FF2B5EF4-FFF2-40B4-BE49-F238E27FC236}">
                <a16:creationId xmlns:a16="http://schemas.microsoft.com/office/drawing/2014/main" id="{AFE9BE23-2514-42BE-B357-0AF51FF5DFCC}"/>
              </a:ext>
            </a:extLst>
          </p:cNvPr>
          <p:cNvSpPr/>
          <p:nvPr/>
        </p:nvSpPr>
        <p:spPr>
          <a:xfrm>
            <a:off x="9033776" y="2831068"/>
            <a:ext cx="1218914" cy="566943"/>
          </a:xfrm>
          <a:prstGeom prst="flowChartAlternateProcess">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Varela Round" panose="00000500000000000000" pitchFamily="2" charset="-79"/>
                <a:cs typeface="Varela Round" panose="00000500000000000000" pitchFamily="2" charset="-79"/>
              </a:rPr>
              <a:t>נִקְטָל</a:t>
            </a:r>
          </a:p>
        </p:txBody>
      </p:sp>
      <p:sp>
        <p:nvSpPr>
          <p:cNvPr id="41" name="תרשים זרימה: תהליך חלופי 40">
            <a:extLst>
              <a:ext uri="{FF2B5EF4-FFF2-40B4-BE49-F238E27FC236}">
                <a16:creationId xmlns:a16="http://schemas.microsoft.com/office/drawing/2014/main" id="{398C77C3-F34A-4CAB-8674-A303D247F99A}"/>
              </a:ext>
            </a:extLst>
          </p:cNvPr>
          <p:cNvSpPr/>
          <p:nvPr/>
        </p:nvSpPr>
        <p:spPr>
          <a:xfrm>
            <a:off x="7229482" y="2821641"/>
            <a:ext cx="1218914" cy="566943"/>
          </a:xfrm>
          <a:prstGeom prst="flowChartAlternateProcess">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Varela Round" panose="00000500000000000000" pitchFamily="2" charset="-79"/>
                <a:cs typeface="Varela Round" panose="00000500000000000000" pitchFamily="2" charset="-79"/>
              </a:rPr>
              <a:t>מַקְטִיל</a:t>
            </a:r>
          </a:p>
        </p:txBody>
      </p:sp>
      <p:sp>
        <p:nvSpPr>
          <p:cNvPr id="42" name="תרשים זרימה: תהליך חלופי 41">
            <a:extLst>
              <a:ext uri="{FF2B5EF4-FFF2-40B4-BE49-F238E27FC236}">
                <a16:creationId xmlns:a16="http://schemas.microsoft.com/office/drawing/2014/main" id="{D2D34789-E08E-41EC-9DE9-047030D4F501}"/>
              </a:ext>
            </a:extLst>
          </p:cNvPr>
          <p:cNvSpPr/>
          <p:nvPr/>
        </p:nvSpPr>
        <p:spPr>
          <a:xfrm>
            <a:off x="5504066" y="2829261"/>
            <a:ext cx="1218914" cy="566943"/>
          </a:xfrm>
          <a:prstGeom prst="flowChartAlternateProcess">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Varela Round" panose="00000500000000000000" pitchFamily="2" charset="-79"/>
                <a:cs typeface="Varela Round" panose="00000500000000000000" pitchFamily="2" charset="-79"/>
              </a:rPr>
              <a:t>מֻקְטָל</a:t>
            </a:r>
          </a:p>
        </p:txBody>
      </p:sp>
      <p:sp>
        <p:nvSpPr>
          <p:cNvPr id="43" name="תרשים זרימה: תהליך חלופי 42">
            <a:extLst>
              <a:ext uri="{FF2B5EF4-FFF2-40B4-BE49-F238E27FC236}">
                <a16:creationId xmlns:a16="http://schemas.microsoft.com/office/drawing/2014/main" id="{5F6C7719-8426-411C-BD45-D9859073123D}"/>
              </a:ext>
            </a:extLst>
          </p:cNvPr>
          <p:cNvSpPr/>
          <p:nvPr/>
        </p:nvSpPr>
        <p:spPr>
          <a:xfrm>
            <a:off x="3662069" y="2831067"/>
            <a:ext cx="1218914" cy="566943"/>
          </a:xfrm>
          <a:prstGeom prst="flowChartAlternateProcess">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Varela Round" panose="00000500000000000000" pitchFamily="2" charset="-79"/>
                <a:cs typeface="Varela Round" panose="00000500000000000000" pitchFamily="2" charset="-79"/>
              </a:rPr>
              <a:t>מְקַטֵּל</a:t>
            </a:r>
          </a:p>
        </p:txBody>
      </p:sp>
      <p:sp>
        <p:nvSpPr>
          <p:cNvPr id="44" name="תרשים זרימה: תהליך חלופי 43">
            <a:extLst>
              <a:ext uri="{FF2B5EF4-FFF2-40B4-BE49-F238E27FC236}">
                <a16:creationId xmlns:a16="http://schemas.microsoft.com/office/drawing/2014/main" id="{07B9FE51-8E18-4BBA-B0D1-F302D8543FF2}"/>
              </a:ext>
            </a:extLst>
          </p:cNvPr>
          <p:cNvSpPr/>
          <p:nvPr/>
        </p:nvSpPr>
        <p:spPr>
          <a:xfrm>
            <a:off x="1904595" y="2829261"/>
            <a:ext cx="1218914" cy="566943"/>
          </a:xfrm>
          <a:prstGeom prst="flowChartAlternateProcess">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Varela Round" panose="00000500000000000000" pitchFamily="2" charset="-79"/>
                <a:cs typeface="Varela Round" panose="00000500000000000000" pitchFamily="2" charset="-79"/>
              </a:rPr>
              <a:t>מְקֻטָּל</a:t>
            </a:r>
          </a:p>
        </p:txBody>
      </p:sp>
      <p:sp>
        <p:nvSpPr>
          <p:cNvPr id="45" name="תרשים זרימה: תהליך חלופי 44">
            <a:extLst>
              <a:ext uri="{FF2B5EF4-FFF2-40B4-BE49-F238E27FC236}">
                <a16:creationId xmlns:a16="http://schemas.microsoft.com/office/drawing/2014/main" id="{E7C5CBBF-BB66-4FF3-A7D2-6DE9B3C2A5DF}"/>
              </a:ext>
            </a:extLst>
          </p:cNvPr>
          <p:cNvSpPr/>
          <p:nvPr/>
        </p:nvSpPr>
        <p:spPr>
          <a:xfrm>
            <a:off x="127405" y="2829261"/>
            <a:ext cx="1218914" cy="566943"/>
          </a:xfrm>
          <a:prstGeom prst="flowChartAlternateProcess">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Varela Round" panose="00000500000000000000" pitchFamily="2" charset="-79"/>
                <a:cs typeface="Varela Round" panose="00000500000000000000" pitchFamily="2" charset="-79"/>
              </a:rPr>
              <a:t>מִתְקַטֵּל</a:t>
            </a:r>
          </a:p>
        </p:txBody>
      </p:sp>
      <p:cxnSp>
        <p:nvCxnSpPr>
          <p:cNvPr id="46" name="מחבר חץ ישר 45">
            <a:extLst>
              <a:ext uri="{FF2B5EF4-FFF2-40B4-BE49-F238E27FC236}">
                <a16:creationId xmlns:a16="http://schemas.microsoft.com/office/drawing/2014/main" id="{4A254AA2-C486-4C9C-AD7F-329FFB20CCD1}"/>
              </a:ext>
            </a:extLst>
          </p:cNvPr>
          <p:cNvCxnSpPr>
            <a:cxnSpLocks/>
          </p:cNvCxnSpPr>
          <p:nvPr/>
        </p:nvCxnSpPr>
        <p:spPr>
          <a:xfrm>
            <a:off x="11433383" y="2354280"/>
            <a:ext cx="0" cy="179462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מחבר ישר 47">
            <a:extLst>
              <a:ext uri="{FF2B5EF4-FFF2-40B4-BE49-F238E27FC236}">
                <a16:creationId xmlns:a16="http://schemas.microsoft.com/office/drawing/2014/main" id="{F2A2B770-6460-4CC9-AEF1-E8EEDBF4834D}"/>
              </a:ext>
            </a:extLst>
          </p:cNvPr>
          <p:cNvCxnSpPr>
            <a:cxnSpLocks/>
          </p:cNvCxnSpPr>
          <p:nvPr/>
        </p:nvCxnSpPr>
        <p:spPr>
          <a:xfrm>
            <a:off x="6076950" y="3657600"/>
            <a:ext cx="53687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תרשים זרימה: תהליך חלופי 49">
            <a:extLst>
              <a:ext uri="{FF2B5EF4-FFF2-40B4-BE49-F238E27FC236}">
                <a16:creationId xmlns:a16="http://schemas.microsoft.com/office/drawing/2014/main" id="{373BBA0A-ECF7-4402-A8BD-F0085508A9BD}"/>
              </a:ext>
            </a:extLst>
          </p:cNvPr>
          <p:cNvSpPr/>
          <p:nvPr/>
        </p:nvSpPr>
        <p:spPr>
          <a:xfrm>
            <a:off x="10823926" y="4148904"/>
            <a:ext cx="1218914" cy="566943"/>
          </a:xfrm>
          <a:prstGeom prst="flowChartAlternateProcess">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Varela Round" panose="00000500000000000000" pitchFamily="2" charset="-79"/>
                <a:cs typeface="Varela Round" panose="00000500000000000000" pitchFamily="2" charset="-79"/>
              </a:rPr>
              <a:t>קוֹטֵל</a:t>
            </a:r>
          </a:p>
        </p:txBody>
      </p:sp>
      <p:sp>
        <p:nvSpPr>
          <p:cNvPr id="51" name="תרשים זרימה: תהליך חלופי 50">
            <a:extLst>
              <a:ext uri="{FF2B5EF4-FFF2-40B4-BE49-F238E27FC236}">
                <a16:creationId xmlns:a16="http://schemas.microsoft.com/office/drawing/2014/main" id="{144AD67F-C91E-4BCA-A1C5-A5FDB6223CBC}"/>
              </a:ext>
            </a:extLst>
          </p:cNvPr>
          <p:cNvSpPr/>
          <p:nvPr/>
        </p:nvSpPr>
        <p:spPr>
          <a:xfrm>
            <a:off x="9033776" y="4158330"/>
            <a:ext cx="1218914" cy="566943"/>
          </a:xfrm>
          <a:prstGeom prst="flowChartAlternateProcess">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Varela Round" panose="00000500000000000000" pitchFamily="2" charset="-79"/>
                <a:cs typeface="Varela Round" panose="00000500000000000000" pitchFamily="2" charset="-79"/>
              </a:rPr>
              <a:t>קָטֵל</a:t>
            </a:r>
          </a:p>
        </p:txBody>
      </p:sp>
      <p:sp>
        <p:nvSpPr>
          <p:cNvPr id="52" name="תרשים זרימה: תהליך חלופי 51">
            <a:extLst>
              <a:ext uri="{FF2B5EF4-FFF2-40B4-BE49-F238E27FC236}">
                <a16:creationId xmlns:a16="http://schemas.microsoft.com/office/drawing/2014/main" id="{DC96B6EE-E31E-4E8A-B87F-AD95EE582BCA}"/>
              </a:ext>
            </a:extLst>
          </p:cNvPr>
          <p:cNvSpPr/>
          <p:nvPr/>
        </p:nvSpPr>
        <p:spPr>
          <a:xfrm>
            <a:off x="7243626" y="4163636"/>
            <a:ext cx="1218914" cy="566943"/>
          </a:xfrm>
          <a:prstGeom prst="flowChartAlternateProcess">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Varela Round" panose="00000500000000000000" pitchFamily="2" charset="-79"/>
                <a:cs typeface="Varela Round" panose="00000500000000000000" pitchFamily="2" charset="-79"/>
              </a:rPr>
              <a:t>קָטוּל</a:t>
            </a:r>
          </a:p>
        </p:txBody>
      </p:sp>
      <p:sp>
        <p:nvSpPr>
          <p:cNvPr id="53" name="תרשים זרימה: תהליך חלופי 52">
            <a:extLst>
              <a:ext uri="{FF2B5EF4-FFF2-40B4-BE49-F238E27FC236}">
                <a16:creationId xmlns:a16="http://schemas.microsoft.com/office/drawing/2014/main" id="{2FF018C0-ED92-49D1-B99C-A661CFC44AFF}"/>
              </a:ext>
            </a:extLst>
          </p:cNvPr>
          <p:cNvSpPr/>
          <p:nvPr/>
        </p:nvSpPr>
        <p:spPr>
          <a:xfrm>
            <a:off x="5486543" y="4158330"/>
            <a:ext cx="1218914" cy="566943"/>
          </a:xfrm>
          <a:prstGeom prst="flowChartAlternateProcess">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Varela Round" panose="00000500000000000000" pitchFamily="2" charset="-79"/>
                <a:cs typeface="Varela Round" panose="00000500000000000000" pitchFamily="2" charset="-79"/>
              </a:rPr>
              <a:t>קָטוֹל</a:t>
            </a:r>
          </a:p>
        </p:txBody>
      </p:sp>
      <p:cxnSp>
        <p:nvCxnSpPr>
          <p:cNvPr id="54" name="מחבר חץ ישר 53">
            <a:extLst>
              <a:ext uri="{FF2B5EF4-FFF2-40B4-BE49-F238E27FC236}">
                <a16:creationId xmlns:a16="http://schemas.microsoft.com/office/drawing/2014/main" id="{DB4E759E-9672-4E12-93FD-17FE31A894DE}"/>
              </a:ext>
            </a:extLst>
          </p:cNvPr>
          <p:cNvCxnSpPr>
            <a:cxnSpLocks/>
          </p:cNvCxnSpPr>
          <p:nvPr/>
        </p:nvCxnSpPr>
        <p:spPr>
          <a:xfrm>
            <a:off x="9643233" y="3677134"/>
            <a:ext cx="0" cy="4717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מחבר חץ ישר 55">
            <a:extLst>
              <a:ext uri="{FF2B5EF4-FFF2-40B4-BE49-F238E27FC236}">
                <a16:creationId xmlns:a16="http://schemas.microsoft.com/office/drawing/2014/main" id="{F9E67A4C-6E60-4128-9A89-004FF5E9F7B1}"/>
              </a:ext>
            </a:extLst>
          </p:cNvPr>
          <p:cNvCxnSpPr>
            <a:cxnSpLocks/>
          </p:cNvCxnSpPr>
          <p:nvPr/>
        </p:nvCxnSpPr>
        <p:spPr>
          <a:xfrm>
            <a:off x="7853083" y="3677134"/>
            <a:ext cx="0" cy="4717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מחבר חץ ישר 56">
            <a:extLst>
              <a:ext uri="{FF2B5EF4-FFF2-40B4-BE49-F238E27FC236}">
                <a16:creationId xmlns:a16="http://schemas.microsoft.com/office/drawing/2014/main" id="{4B0E02EB-07F6-4071-828A-491BA742CBE1}"/>
              </a:ext>
            </a:extLst>
          </p:cNvPr>
          <p:cNvCxnSpPr>
            <a:cxnSpLocks/>
          </p:cNvCxnSpPr>
          <p:nvPr/>
        </p:nvCxnSpPr>
        <p:spPr>
          <a:xfrm>
            <a:off x="6096000" y="3669514"/>
            <a:ext cx="0" cy="4717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תרשים זרימה: הכנה 61">
            <a:extLst>
              <a:ext uri="{FF2B5EF4-FFF2-40B4-BE49-F238E27FC236}">
                <a16:creationId xmlns:a16="http://schemas.microsoft.com/office/drawing/2014/main" id="{CB99ABF4-9A31-4E15-B4D0-2FB87F4DBA37}"/>
              </a:ext>
            </a:extLst>
          </p:cNvPr>
          <p:cNvSpPr/>
          <p:nvPr/>
        </p:nvSpPr>
        <p:spPr>
          <a:xfrm>
            <a:off x="374892" y="4858089"/>
            <a:ext cx="2748617" cy="1568011"/>
          </a:xfrm>
          <a:prstGeom prst="flowChartPreparation">
            <a:avLst/>
          </a:prstGeom>
          <a:solidFill>
            <a:srgbClr val="192A72"/>
          </a:solidFill>
          <a:ln>
            <a:solidFill>
              <a:srgbClr val="12B4BC"/>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b="1" dirty="0">
                <a:latin typeface="Varela Round" panose="00000500000000000000" pitchFamily="2" charset="-79"/>
                <a:cs typeface="Varela Round" panose="00000500000000000000" pitchFamily="2" charset="-79"/>
              </a:rPr>
              <a:t>10 משקלים</a:t>
            </a:r>
            <a:endParaRPr lang="he-IL" b="1" dirty="0">
              <a:latin typeface="Varela Round" panose="00000500000000000000" pitchFamily="2" charset="-79"/>
              <a:cs typeface="Varela Round" panose="00000500000000000000" pitchFamily="2" charset="-79"/>
            </a:endParaRPr>
          </a:p>
        </p:txBody>
      </p:sp>
    </p:spTree>
    <p:extLst>
      <p:ext uri="{BB962C8B-B14F-4D97-AF65-F5344CB8AC3E}">
        <p14:creationId xmlns:p14="http://schemas.microsoft.com/office/powerpoint/2010/main" val="909073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A02EA6CB-F6F5-4722-B695-5775A4A9D987}"/>
              </a:ext>
            </a:extLst>
          </p:cNvPr>
          <p:cNvGraphicFramePr>
            <a:graphicFrameLocks noGrp="1"/>
          </p:cNvGraphicFramePr>
          <p:nvPr>
            <p:extLst>
              <p:ext uri="{D42A27DB-BD31-4B8C-83A1-F6EECF244321}">
                <p14:modId xmlns:p14="http://schemas.microsoft.com/office/powerpoint/2010/main" val="1528546215"/>
              </p:ext>
            </p:extLst>
          </p:nvPr>
        </p:nvGraphicFramePr>
        <p:xfrm>
          <a:off x="698333" y="1113729"/>
          <a:ext cx="7131845" cy="2076995"/>
        </p:xfrm>
        <a:graphic>
          <a:graphicData uri="http://schemas.openxmlformats.org/drawingml/2006/table">
            <a:tbl>
              <a:tblPr rtl="1" firstRow="1" bandRow="1">
                <a:tableStyleId>{5940675A-B579-460E-94D1-54222C63F5DA}</a:tableStyleId>
              </a:tblPr>
              <a:tblGrid>
                <a:gridCol w="1426369">
                  <a:extLst>
                    <a:ext uri="{9D8B030D-6E8A-4147-A177-3AD203B41FA5}">
                      <a16:colId xmlns:a16="http://schemas.microsoft.com/office/drawing/2014/main" val="40934901"/>
                    </a:ext>
                  </a:extLst>
                </a:gridCol>
                <a:gridCol w="1426369">
                  <a:extLst>
                    <a:ext uri="{9D8B030D-6E8A-4147-A177-3AD203B41FA5}">
                      <a16:colId xmlns:a16="http://schemas.microsoft.com/office/drawing/2014/main" val="4045554586"/>
                    </a:ext>
                  </a:extLst>
                </a:gridCol>
                <a:gridCol w="1426369">
                  <a:extLst>
                    <a:ext uri="{9D8B030D-6E8A-4147-A177-3AD203B41FA5}">
                      <a16:colId xmlns:a16="http://schemas.microsoft.com/office/drawing/2014/main" val="318746832"/>
                    </a:ext>
                  </a:extLst>
                </a:gridCol>
                <a:gridCol w="1426369">
                  <a:extLst>
                    <a:ext uri="{9D8B030D-6E8A-4147-A177-3AD203B41FA5}">
                      <a16:colId xmlns:a16="http://schemas.microsoft.com/office/drawing/2014/main" val="1403569267"/>
                    </a:ext>
                  </a:extLst>
                </a:gridCol>
                <a:gridCol w="1426369">
                  <a:extLst>
                    <a:ext uri="{9D8B030D-6E8A-4147-A177-3AD203B41FA5}">
                      <a16:colId xmlns:a16="http://schemas.microsoft.com/office/drawing/2014/main" val="245515783"/>
                    </a:ext>
                  </a:extLst>
                </a:gridCol>
              </a:tblGrid>
              <a:tr h="522515">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שלמים</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נל"א</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נל"י/ה</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עו"י</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ע"ע</a:t>
                      </a:r>
                    </a:p>
                  </a:txBody>
                  <a:tcPr anchor="ctr">
                    <a:solidFill>
                      <a:srgbClr val="12B4BC"/>
                    </a:solidFill>
                  </a:tcPr>
                </a:tc>
                <a:extLst>
                  <a:ext uri="{0D108BD9-81ED-4DB2-BD59-A6C34878D82A}">
                    <a16:rowId xmlns:a16="http://schemas.microsoft.com/office/drawing/2014/main" val="3656045612"/>
                  </a:ext>
                </a:extLst>
              </a:tr>
              <a:tr h="522515">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חוֹבֵש</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רוֹפֵא</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רוֹעֶה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רָץ </a:t>
                      </a:r>
                      <a:endParaRPr lang="he-IL" sz="1800" kern="1200" dirty="0">
                        <a:solidFill>
                          <a:schemeClr val="tx1"/>
                        </a:solidFill>
                        <a:effectLst/>
                        <a:latin typeface="+mn-lt"/>
                        <a:ea typeface="+mn-ea"/>
                        <a:cs typeface="+mn-cs"/>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a:solidFill>
                            <a:schemeClr val="tx1"/>
                          </a:solidFill>
                          <a:latin typeface="Varela Round" panose="00000500000000000000" pitchFamily="2" charset="-79"/>
                          <a:ea typeface="+mn-ea"/>
                          <a:cs typeface="Varela Round" panose="00000500000000000000" pitchFamily="2" charset="-79"/>
                        </a:rPr>
                        <a:t>חַד</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extLst>
                  <a:ext uri="{0D108BD9-81ED-4DB2-BD59-A6C34878D82A}">
                    <a16:rowId xmlns:a16="http://schemas.microsoft.com/office/drawing/2014/main" val="2337015648"/>
                  </a:ext>
                </a:extLst>
              </a:tr>
            </a:tbl>
          </a:graphicData>
        </a:graphic>
      </p:graphicFrame>
      <p:sp>
        <p:nvSpPr>
          <p:cNvPr id="5" name="כותרת 1">
            <a:extLst>
              <a:ext uri="{FF2B5EF4-FFF2-40B4-BE49-F238E27FC236}">
                <a16:creationId xmlns:a16="http://schemas.microsoft.com/office/drawing/2014/main" id="{DDE4AB0F-F292-4736-B411-799943B520CF}"/>
              </a:ext>
            </a:extLst>
          </p:cNvPr>
          <p:cNvSpPr>
            <a:spLocks noGrp="1"/>
          </p:cNvSpPr>
          <p:nvPr>
            <p:ph type="title"/>
          </p:nvPr>
        </p:nvSpPr>
        <p:spPr>
          <a:xfrm>
            <a:off x="2549769" y="213094"/>
            <a:ext cx="9642231" cy="720000"/>
          </a:xfrm>
        </p:spPr>
        <p:txBody>
          <a:bodyPr/>
          <a:lstStyle/>
          <a:p>
            <a:r>
              <a:rPr lang="he-IL" dirty="0"/>
              <a:t>צורות הבינוני בבניין קל</a:t>
            </a:r>
          </a:p>
        </p:txBody>
      </p:sp>
      <p:graphicFrame>
        <p:nvGraphicFramePr>
          <p:cNvPr id="20" name="טבלה 19">
            <a:extLst>
              <a:ext uri="{FF2B5EF4-FFF2-40B4-BE49-F238E27FC236}">
                <a16:creationId xmlns:a16="http://schemas.microsoft.com/office/drawing/2014/main" id="{FB07F6FE-C755-41B7-AC96-F5CAB92ED2E4}"/>
              </a:ext>
            </a:extLst>
          </p:cNvPr>
          <p:cNvGraphicFramePr>
            <a:graphicFrameLocks noGrp="1"/>
          </p:cNvGraphicFramePr>
          <p:nvPr>
            <p:extLst>
              <p:ext uri="{D42A27DB-BD31-4B8C-83A1-F6EECF244321}">
                <p14:modId xmlns:p14="http://schemas.microsoft.com/office/powerpoint/2010/main" val="302519095"/>
              </p:ext>
            </p:extLst>
          </p:nvPr>
        </p:nvGraphicFramePr>
        <p:xfrm>
          <a:off x="6565939" y="2415117"/>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ח</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ב</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ש</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sp>
        <p:nvSpPr>
          <p:cNvPr id="37" name="תרשים זרימה: הכנה 36">
            <a:extLst>
              <a:ext uri="{FF2B5EF4-FFF2-40B4-BE49-F238E27FC236}">
                <a16:creationId xmlns:a16="http://schemas.microsoft.com/office/drawing/2014/main" id="{764432D8-A1A2-4376-A4CA-D9DB329D4348}"/>
              </a:ext>
            </a:extLst>
          </p:cNvPr>
          <p:cNvSpPr/>
          <p:nvPr/>
        </p:nvSpPr>
        <p:spPr>
          <a:xfrm>
            <a:off x="8203380" y="4171583"/>
            <a:ext cx="1761076" cy="567437"/>
          </a:xfrm>
          <a:prstGeom prst="flowChartPreparation">
            <a:avLst/>
          </a:prstGeom>
          <a:solidFill>
            <a:srgbClr val="12B4BC"/>
          </a:solidFill>
          <a:ln>
            <a:solidFill>
              <a:srgbClr val="12B4BC"/>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b="1" dirty="0">
                <a:solidFill>
                  <a:schemeClr val="tx1"/>
                </a:solidFill>
                <a:latin typeface="Varela Round" panose="00000500000000000000" pitchFamily="2" charset="-79"/>
                <a:cs typeface="Varela Round" panose="00000500000000000000" pitchFamily="2" charset="-79"/>
              </a:rPr>
              <a:t>קָטֵל</a:t>
            </a:r>
            <a:endParaRPr lang="he-IL" b="1" dirty="0">
              <a:solidFill>
                <a:schemeClr val="tx1"/>
              </a:solidFill>
              <a:latin typeface="Varela Round" panose="00000500000000000000" pitchFamily="2" charset="-79"/>
              <a:cs typeface="Varela Round" panose="00000500000000000000" pitchFamily="2" charset="-79"/>
            </a:endParaRPr>
          </a:p>
        </p:txBody>
      </p:sp>
      <p:graphicFrame>
        <p:nvGraphicFramePr>
          <p:cNvPr id="26" name="טבלה 25">
            <a:extLst>
              <a:ext uri="{FF2B5EF4-FFF2-40B4-BE49-F238E27FC236}">
                <a16:creationId xmlns:a16="http://schemas.microsoft.com/office/drawing/2014/main" id="{C0974332-7A57-4BE2-A9BD-F750A4AD3E00}"/>
              </a:ext>
            </a:extLst>
          </p:cNvPr>
          <p:cNvGraphicFramePr>
            <a:graphicFrameLocks noGrp="1"/>
          </p:cNvGraphicFramePr>
          <p:nvPr>
            <p:extLst>
              <p:ext uri="{D42A27DB-BD31-4B8C-83A1-F6EECF244321}">
                <p14:modId xmlns:p14="http://schemas.microsoft.com/office/powerpoint/2010/main" val="4115844280"/>
              </p:ext>
            </p:extLst>
          </p:nvPr>
        </p:nvGraphicFramePr>
        <p:xfrm>
          <a:off x="5156277" y="2415117"/>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ר</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פ</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א</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27" name="טבלה 26">
            <a:extLst>
              <a:ext uri="{FF2B5EF4-FFF2-40B4-BE49-F238E27FC236}">
                <a16:creationId xmlns:a16="http://schemas.microsoft.com/office/drawing/2014/main" id="{16D2707E-8BBA-41BD-87B8-D20179BB8512}"/>
              </a:ext>
            </a:extLst>
          </p:cNvPr>
          <p:cNvGraphicFramePr>
            <a:graphicFrameLocks noGrp="1"/>
          </p:cNvGraphicFramePr>
          <p:nvPr>
            <p:extLst>
              <p:ext uri="{D42A27DB-BD31-4B8C-83A1-F6EECF244321}">
                <p14:modId xmlns:p14="http://schemas.microsoft.com/office/powerpoint/2010/main" val="1595384167"/>
              </p:ext>
            </p:extLst>
          </p:nvPr>
        </p:nvGraphicFramePr>
        <p:xfrm>
          <a:off x="3746615" y="2415117"/>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ר</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ע</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ה</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32" name="טבלה 31">
            <a:extLst>
              <a:ext uri="{FF2B5EF4-FFF2-40B4-BE49-F238E27FC236}">
                <a16:creationId xmlns:a16="http://schemas.microsoft.com/office/drawing/2014/main" id="{068AE135-E92B-4467-B869-00FB38E18E8E}"/>
              </a:ext>
            </a:extLst>
          </p:cNvPr>
          <p:cNvGraphicFramePr>
            <a:graphicFrameLocks noGrp="1"/>
          </p:cNvGraphicFramePr>
          <p:nvPr>
            <p:extLst>
              <p:ext uri="{D42A27DB-BD31-4B8C-83A1-F6EECF244321}">
                <p14:modId xmlns:p14="http://schemas.microsoft.com/office/powerpoint/2010/main" val="2902725430"/>
              </p:ext>
            </p:extLst>
          </p:nvPr>
        </p:nvGraphicFramePr>
        <p:xfrm>
          <a:off x="2336953" y="2415117"/>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ר</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ץ</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36" name="טבלה 35">
            <a:extLst>
              <a:ext uri="{FF2B5EF4-FFF2-40B4-BE49-F238E27FC236}">
                <a16:creationId xmlns:a16="http://schemas.microsoft.com/office/drawing/2014/main" id="{A4FBB1A5-0819-43E0-9881-2BDB692F9986}"/>
              </a:ext>
            </a:extLst>
          </p:cNvPr>
          <p:cNvGraphicFramePr>
            <a:graphicFrameLocks noGrp="1"/>
          </p:cNvGraphicFramePr>
          <p:nvPr>
            <p:extLst>
              <p:ext uri="{D42A27DB-BD31-4B8C-83A1-F6EECF244321}">
                <p14:modId xmlns:p14="http://schemas.microsoft.com/office/powerpoint/2010/main" val="557112614"/>
              </p:ext>
            </p:extLst>
          </p:nvPr>
        </p:nvGraphicFramePr>
        <p:xfrm>
          <a:off x="927291" y="2400132"/>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ח</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ד</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ד</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38" name="טבלה 37">
            <a:extLst>
              <a:ext uri="{FF2B5EF4-FFF2-40B4-BE49-F238E27FC236}">
                <a16:creationId xmlns:a16="http://schemas.microsoft.com/office/drawing/2014/main" id="{A5FB5766-DCE8-4321-8135-C48A68468BBB}"/>
              </a:ext>
            </a:extLst>
          </p:cNvPr>
          <p:cNvGraphicFramePr>
            <a:graphicFrameLocks noGrp="1"/>
          </p:cNvGraphicFramePr>
          <p:nvPr>
            <p:extLst>
              <p:ext uri="{D42A27DB-BD31-4B8C-83A1-F6EECF244321}">
                <p14:modId xmlns:p14="http://schemas.microsoft.com/office/powerpoint/2010/main" val="877837873"/>
              </p:ext>
            </p:extLst>
          </p:nvPr>
        </p:nvGraphicFramePr>
        <p:xfrm>
          <a:off x="2124702" y="3453614"/>
          <a:ext cx="5705476" cy="2076995"/>
        </p:xfrm>
        <a:graphic>
          <a:graphicData uri="http://schemas.openxmlformats.org/drawingml/2006/table">
            <a:tbl>
              <a:tblPr rtl="1" firstRow="1" bandRow="1">
                <a:tableStyleId>{5940675A-B579-460E-94D1-54222C63F5DA}</a:tableStyleId>
              </a:tblPr>
              <a:tblGrid>
                <a:gridCol w="1426369">
                  <a:extLst>
                    <a:ext uri="{9D8B030D-6E8A-4147-A177-3AD203B41FA5}">
                      <a16:colId xmlns:a16="http://schemas.microsoft.com/office/drawing/2014/main" val="40934901"/>
                    </a:ext>
                  </a:extLst>
                </a:gridCol>
                <a:gridCol w="1426369">
                  <a:extLst>
                    <a:ext uri="{9D8B030D-6E8A-4147-A177-3AD203B41FA5}">
                      <a16:colId xmlns:a16="http://schemas.microsoft.com/office/drawing/2014/main" val="4045554586"/>
                    </a:ext>
                  </a:extLst>
                </a:gridCol>
                <a:gridCol w="1426369">
                  <a:extLst>
                    <a:ext uri="{9D8B030D-6E8A-4147-A177-3AD203B41FA5}">
                      <a16:colId xmlns:a16="http://schemas.microsoft.com/office/drawing/2014/main" val="318746832"/>
                    </a:ext>
                  </a:extLst>
                </a:gridCol>
                <a:gridCol w="1426369">
                  <a:extLst>
                    <a:ext uri="{9D8B030D-6E8A-4147-A177-3AD203B41FA5}">
                      <a16:colId xmlns:a16="http://schemas.microsoft.com/office/drawing/2014/main" val="1403569267"/>
                    </a:ext>
                  </a:extLst>
                </a:gridCol>
              </a:tblGrid>
              <a:tr h="522515">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שלמים</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נל"א</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נל"י/ה</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עו"י</a:t>
                      </a:r>
                    </a:p>
                  </a:txBody>
                  <a:tcPr anchor="ctr">
                    <a:solidFill>
                      <a:srgbClr val="12B4BC"/>
                    </a:solidFill>
                  </a:tcPr>
                </a:tc>
                <a:extLst>
                  <a:ext uri="{0D108BD9-81ED-4DB2-BD59-A6C34878D82A}">
                    <a16:rowId xmlns:a16="http://schemas.microsoft.com/office/drawing/2014/main" val="3656045612"/>
                  </a:ext>
                </a:extLst>
              </a:tr>
              <a:tr h="522515">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שָלֵם</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מָלֵא</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יָפֶה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עֵר </a:t>
                      </a:r>
                      <a:endParaRPr lang="he-IL" sz="1800" kern="1200" dirty="0">
                        <a:solidFill>
                          <a:schemeClr val="tx1"/>
                        </a:solidFill>
                        <a:effectLst/>
                        <a:latin typeface="+mn-lt"/>
                        <a:ea typeface="+mn-ea"/>
                        <a:cs typeface="+mn-cs"/>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extLst>
                  <a:ext uri="{0D108BD9-81ED-4DB2-BD59-A6C34878D82A}">
                    <a16:rowId xmlns:a16="http://schemas.microsoft.com/office/drawing/2014/main" val="2337015648"/>
                  </a:ext>
                </a:extLst>
              </a:tr>
            </a:tbl>
          </a:graphicData>
        </a:graphic>
      </p:graphicFrame>
      <p:graphicFrame>
        <p:nvGraphicFramePr>
          <p:cNvPr id="39" name="טבלה 38">
            <a:extLst>
              <a:ext uri="{FF2B5EF4-FFF2-40B4-BE49-F238E27FC236}">
                <a16:creationId xmlns:a16="http://schemas.microsoft.com/office/drawing/2014/main" id="{71467A01-44D6-4624-86EB-5A38511B800A}"/>
              </a:ext>
            </a:extLst>
          </p:cNvPr>
          <p:cNvGraphicFramePr>
            <a:graphicFrameLocks noGrp="1"/>
          </p:cNvGraphicFramePr>
          <p:nvPr>
            <p:extLst>
              <p:ext uri="{D42A27DB-BD31-4B8C-83A1-F6EECF244321}">
                <p14:modId xmlns:p14="http://schemas.microsoft.com/office/powerpoint/2010/main" val="2415775373"/>
              </p:ext>
            </p:extLst>
          </p:nvPr>
        </p:nvGraphicFramePr>
        <p:xfrm>
          <a:off x="6695219" y="4755002"/>
          <a:ext cx="77646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ש</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ם</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sp>
        <p:nvSpPr>
          <p:cNvPr id="43" name="תרשים זרימה: הכנה 42">
            <a:extLst>
              <a:ext uri="{FF2B5EF4-FFF2-40B4-BE49-F238E27FC236}">
                <a16:creationId xmlns:a16="http://schemas.microsoft.com/office/drawing/2014/main" id="{A95B683C-BDD5-41CB-A854-1394FD1AD753}"/>
              </a:ext>
            </a:extLst>
          </p:cNvPr>
          <p:cNvSpPr/>
          <p:nvPr/>
        </p:nvSpPr>
        <p:spPr>
          <a:xfrm>
            <a:off x="8204560" y="1868507"/>
            <a:ext cx="1761076" cy="567437"/>
          </a:xfrm>
          <a:prstGeom prst="flowChartPreparation">
            <a:avLst/>
          </a:prstGeom>
          <a:solidFill>
            <a:srgbClr val="12B4BC"/>
          </a:solidFill>
          <a:ln>
            <a:solidFill>
              <a:srgbClr val="12B4BC"/>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b="1" dirty="0">
                <a:solidFill>
                  <a:schemeClr val="tx1"/>
                </a:solidFill>
                <a:latin typeface="Varela Round" panose="00000500000000000000" pitchFamily="2" charset="-79"/>
                <a:cs typeface="Varela Round" panose="00000500000000000000" pitchFamily="2" charset="-79"/>
              </a:rPr>
              <a:t>ק</a:t>
            </a:r>
            <a:r>
              <a:rPr lang="he-IL" sz="3200" b="1" dirty="0">
                <a:latin typeface="Varela Round" panose="00000500000000000000" pitchFamily="2" charset="-79"/>
                <a:cs typeface="Varela Round" panose="00000500000000000000" pitchFamily="2" charset="-79"/>
              </a:rPr>
              <a:t>וֹ</a:t>
            </a:r>
            <a:r>
              <a:rPr lang="he-IL" sz="3200" b="1" dirty="0">
                <a:solidFill>
                  <a:schemeClr val="tx1"/>
                </a:solidFill>
                <a:latin typeface="Varela Round" panose="00000500000000000000" pitchFamily="2" charset="-79"/>
                <a:cs typeface="Varela Round" panose="00000500000000000000" pitchFamily="2" charset="-79"/>
              </a:rPr>
              <a:t>טֵל</a:t>
            </a:r>
            <a:endParaRPr lang="he-IL" b="1" dirty="0">
              <a:solidFill>
                <a:schemeClr val="tx1"/>
              </a:solidFill>
              <a:latin typeface="Varela Round" panose="00000500000000000000" pitchFamily="2" charset="-79"/>
              <a:cs typeface="Varela Round" panose="00000500000000000000" pitchFamily="2" charset="-79"/>
            </a:endParaRPr>
          </a:p>
        </p:txBody>
      </p:sp>
      <p:cxnSp>
        <p:nvCxnSpPr>
          <p:cNvPr id="48" name="מחבר ישר 47">
            <a:extLst>
              <a:ext uri="{FF2B5EF4-FFF2-40B4-BE49-F238E27FC236}">
                <a16:creationId xmlns:a16="http://schemas.microsoft.com/office/drawing/2014/main" id="{1C3C63BB-B413-4019-92C4-8322165CA5B6}"/>
              </a:ext>
            </a:extLst>
          </p:cNvPr>
          <p:cNvCxnSpPr/>
          <p:nvPr/>
        </p:nvCxnSpPr>
        <p:spPr>
          <a:xfrm flipH="1">
            <a:off x="2919502" y="2500072"/>
            <a:ext cx="133350" cy="200025"/>
          </a:xfrm>
          <a:prstGeom prst="line">
            <a:avLst/>
          </a:prstGeom>
          <a:ln>
            <a:solidFill>
              <a:srgbClr val="92D050"/>
            </a:solidFill>
          </a:ln>
        </p:spPr>
        <p:style>
          <a:lnRef idx="2">
            <a:schemeClr val="accent3"/>
          </a:lnRef>
          <a:fillRef idx="0">
            <a:schemeClr val="accent3"/>
          </a:fillRef>
          <a:effectRef idx="1">
            <a:schemeClr val="accent3"/>
          </a:effectRef>
          <a:fontRef idx="minor">
            <a:schemeClr val="tx1"/>
          </a:fontRef>
        </p:style>
      </p:cxnSp>
      <p:cxnSp>
        <p:nvCxnSpPr>
          <p:cNvPr id="49" name="מחבר ישר 48">
            <a:extLst>
              <a:ext uri="{FF2B5EF4-FFF2-40B4-BE49-F238E27FC236}">
                <a16:creationId xmlns:a16="http://schemas.microsoft.com/office/drawing/2014/main" id="{59458F8C-BA78-4BE8-AB7B-A5FE018892E9}"/>
              </a:ext>
            </a:extLst>
          </p:cNvPr>
          <p:cNvCxnSpPr/>
          <p:nvPr/>
        </p:nvCxnSpPr>
        <p:spPr>
          <a:xfrm flipH="1">
            <a:off x="2657509" y="2500072"/>
            <a:ext cx="133350" cy="200025"/>
          </a:xfrm>
          <a:prstGeom prst="line">
            <a:avLst/>
          </a:prstGeom>
          <a:ln>
            <a:solidFill>
              <a:srgbClr val="92D050"/>
            </a:solidFill>
          </a:ln>
        </p:spPr>
        <p:style>
          <a:lnRef idx="2">
            <a:schemeClr val="accent3"/>
          </a:lnRef>
          <a:fillRef idx="0">
            <a:schemeClr val="accent3"/>
          </a:fillRef>
          <a:effectRef idx="1">
            <a:schemeClr val="accent3"/>
          </a:effectRef>
          <a:fontRef idx="minor">
            <a:schemeClr val="tx1"/>
          </a:fontRef>
        </p:style>
      </p:cxnSp>
      <p:cxnSp>
        <p:nvCxnSpPr>
          <p:cNvPr id="50" name="מחבר ישר 49">
            <a:extLst>
              <a:ext uri="{FF2B5EF4-FFF2-40B4-BE49-F238E27FC236}">
                <a16:creationId xmlns:a16="http://schemas.microsoft.com/office/drawing/2014/main" id="{9A3E8E95-4A2A-423F-AD6A-44A8AA877FFB}"/>
              </a:ext>
            </a:extLst>
          </p:cNvPr>
          <p:cNvCxnSpPr/>
          <p:nvPr/>
        </p:nvCxnSpPr>
        <p:spPr>
          <a:xfrm flipH="1">
            <a:off x="1504496" y="2496845"/>
            <a:ext cx="133350" cy="200025"/>
          </a:xfrm>
          <a:prstGeom prst="line">
            <a:avLst/>
          </a:prstGeom>
          <a:ln>
            <a:solidFill>
              <a:srgbClr val="92D050"/>
            </a:solidFill>
          </a:ln>
        </p:spPr>
        <p:style>
          <a:lnRef idx="2">
            <a:schemeClr val="accent3"/>
          </a:lnRef>
          <a:fillRef idx="0">
            <a:schemeClr val="accent3"/>
          </a:fillRef>
          <a:effectRef idx="1">
            <a:schemeClr val="accent3"/>
          </a:effectRef>
          <a:fontRef idx="minor">
            <a:schemeClr val="tx1"/>
          </a:fontRef>
        </p:style>
      </p:cxnSp>
      <p:cxnSp>
        <p:nvCxnSpPr>
          <p:cNvPr id="51" name="מחבר ישר 50">
            <a:extLst>
              <a:ext uri="{FF2B5EF4-FFF2-40B4-BE49-F238E27FC236}">
                <a16:creationId xmlns:a16="http://schemas.microsoft.com/office/drawing/2014/main" id="{1C8C8A93-EE01-4D94-B5F4-09ED0993513E}"/>
              </a:ext>
            </a:extLst>
          </p:cNvPr>
          <p:cNvCxnSpPr/>
          <p:nvPr/>
        </p:nvCxnSpPr>
        <p:spPr>
          <a:xfrm flipH="1">
            <a:off x="979962" y="2496844"/>
            <a:ext cx="133350" cy="200025"/>
          </a:xfrm>
          <a:prstGeom prst="line">
            <a:avLst/>
          </a:prstGeom>
          <a:ln>
            <a:solidFill>
              <a:srgbClr val="92D050"/>
            </a:solidFill>
          </a:ln>
        </p:spPr>
        <p:style>
          <a:lnRef idx="2">
            <a:schemeClr val="accent3"/>
          </a:lnRef>
          <a:fillRef idx="0">
            <a:schemeClr val="accent3"/>
          </a:fillRef>
          <a:effectRef idx="1">
            <a:schemeClr val="accent3"/>
          </a:effectRef>
          <a:fontRef idx="minor">
            <a:schemeClr val="tx1"/>
          </a:fontRef>
        </p:style>
      </p:cxnSp>
      <p:graphicFrame>
        <p:nvGraphicFramePr>
          <p:cNvPr id="23" name="טבלה 22">
            <a:extLst>
              <a:ext uri="{FF2B5EF4-FFF2-40B4-BE49-F238E27FC236}">
                <a16:creationId xmlns:a16="http://schemas.microsoft.com/office/drawing/2014/main" id="{0FA56502-4853-401F-9AFD-D32A81571627}"/>
              </a:ext>
            </a:extLst>
          </p:cNvPr>
          <p:cNvGraphicFramePr>
            <a:graphicFrameLocks noGrp="1"/>
          </p:cNvGraphicFramePr>
          <p:nvPr>
            <p:extLst>
              <p:ext uri="{D42A27DB-BD31-4B8C-83A1-F6EECF244321}">
                <p14:modId xmlns:p14="http://schemas.microsoft.com/office/powerpoint/2010/main" val="1959300361"/>
              </p:ext>
            </p:extLst>
          </p:nvPr>
        </p:nvGraphicFramePr>
        <p:xfrm>
          <a:off x="5285687" y="4755002"/>
          <a:ext cx="77646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א</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24" name="טבלה 23">
            <a:extLst>
              <a:ext uri="{FF2B5EF4-FFF2-40B4-BE49-F238E27FC236}">
                <a16:creationId xmlns:a16="http://schemas.microsoft.com/office/drawing/2014/main" id="{98977EE2-CB66-40E5-88B0-B75016D7B899}"/>
              </a:ext>
            </a:extLst>
          </p:cNvPr>
          <p:cNvGraphicFramePr>
            <a:graphicFrameLocks noGrp="1"/>
          </p:cNvGraphicFramePr>
          <p:nvPr>
            <p:extLst>
              <p:ext uri="{D42A27DB-BD31-4B8C-83A1-F6EECF244321}">
                <p14:modId xmlns:p14="http://schemas.microsoft.com/office/powerpoint/2010/main" val="2332963085"/>
              </p:ext>
            </p:extLst>
          </p:nvPr>
        </p:nvGraphicFramePr>
        <p:xfrm>
          <a:off x="3876025" y="4755002"/>
          <a:ext cx="77646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פ</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ה</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25" name="טבלה 24">
            <a:extLst>
              <a:ext uri="{FF2B5EF4-FFF2-40B4-BE49-F238E27FC236}">
                <a16:creationId xmlns:a16="http://schemas.microsoft.com/office/drawing/2014/main" id="{D2F9F0EF-AA18-4C4E-B11F-57A406A9E480}"/>
              </a:ext>
            </a:extLst>
          </p:cNvPr>
          <p:cNvGraphicFramePr>
            <a:graphicFrameLocks noGrp="1"/>
          </p:cNvGraphicFramePr>
          <p:nvPr>
            <p:extLst>
              <p:ext uri="{D42A27DB-BD31-4B8C-83A1-F6EECF244321}">
                <p14:modId xmlns:p14="http://schemas.microsoft.com/office/powerpoint/2010/main" val="53399625"/>
              </p:ext>
            </p:extLst>
          </p:nvPr>
        </p:nvGraphicFramePr>
        <p:xfrm>
          <a:off x="2402629" y="4755002"/>
          <a:ext cx="77646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ע</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ר</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cxnSp>
        <p:nvCxnSpPr>
          <p:cNvPr id="28" name="מחבר ישר 27">
            <a:extLst>
              <a:ext uri="{FF2B5EF4-FFF2-40B4-BE49-F238E27FC236}">
                <a16:creationId xmlns:a16="http://schemas.microsoft.com/office/drawing/2014/main" id="{7AA6E087-1CC0-4C87-8812-6A4B8DD660CE}"/>
              </a:ext>
            </a:extLst>
          </p:cNvPr>
          <p:cNvCxnSpPr/>
          <p:nvPr/>
        </p:nvCxnSpPr>
        <p:spPr>
          <a:xfrm flipH="1">
            <a:off x="2721243" y="4839412"/>
            <a:ext cx="133350" cy="200025"/>
          </a:xfrm>
          <a:prstGeom prst="line">
            <a:avLst/>
          </a:prstGeom>
          <a:ln>
            <a:solidFill>
              <a:srgbClr val="92D050"/>
            </a:solidFill>
          </a:ln>
        </p:spPr>
        <p:style>
          <a:lnRef idx="2">
            <a:schemeClr val="accent3"/>
          </a:lnRef>
          <a:fillRef idx="0">
            <a:schemeClr val="accent3"/>
          </a:fillRef>
          <a:effectRef idx="1">
            <a:schemeClr val="accent3"/>
          </a:effectRef>
          <a:fontRef idx="minor">
            <a:schemeClr val="tx1"/>
          </a:fontRef>
        </p:style>
      </p:cxnSp>
    </p:spTree>
    <p:custDataLst>
      <p:tags r:id="rId1"/>
    </p:custDataLst>
    <p:extLst>
      <p:ext uri="{BB962C8B-B14F-4D97-AF65-F5344CB8AC3E}">
        <p14:creationId xmlns:p14="http://schemas.microsoft.com/office/powerpoint/2010/main" val="254637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DDE4AB0F-F292-4736-B411-799943B520CF}"/>
              </a:ext>
            </a:extLst>
          </p:cNvPr>
          <p:cNvSpPr>
            <a:spLocks noGrp="1"/>
          </p:cNvSpPr>
          <p:nvPr>
            <p:ph type="title"/>
          </p:nvPr>
        </p:nvSpPr>
        <p:spPr>
          <a:xfrm>
            <a:off x="2549769" y="213094"/>
            <a:ext cx="9642231" cy="720000"/>
          </a:xfrm>
        </p:spPr>
        <p:txBody>
          <a:bodyPr/>
          <a:lstStyle/>
          <a:p>
            <a:r>
              <a:rPr lang="he-IL" dirty="0"/>
              <a:t>צורות הבינוני בבניין קל</a:t>
            </a:r>
          </a:p>
        </p:txBody>
      </p:sp>
      <p:sp>
        <p:nvSpPr>
          <p:cNvPr id="37" name="תרשים זרימה: הכנה 36">
            <a:extLst>
              <a:ext uri="{FF2B5EF4-FFF2-40B4-BE49-F238E27FC236}">
                <a16:creationId xmlns:a16="http://schemas.microsoft.com/office/drawing/2014/main" id="{764432D8-A1A2-4376-A4CA-D9DB329D4348}"/>
              </a:ext>
            </a:extLst>
          </p:cNvPr>
          <p:cNvSpPr/>
          <p:nvPr/>
        </p:nvSpPr>
        <p:spPr>
          <a:xfrm>
            <a:off x="9481855" y="2068831"/>
            <a:ext cx="1761076" cy="567437"/>
          </a:xfrm>
          <a:prstGeom prst="flowChartPreparation">
            <a:avLst/>
          </a:prstGeom>
          <a:solidFill>
            <a:srgbClr val="12B4BC"/>
          </a:solidFill>
          <a:ln>
            <a:solidFill>
              <a:srgbClr val="12B4BC"/>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b="1" dirty="0">
                <a:solidFill>
                  <a:schemeClr val="tx1"/>
                </a:solidFill>
                <a:latin typeface="Varela Round" panose="00000500000000000000" pitchFamily="2" charset="-79"/>
                <a:cs typeface="Varela Round" panose="00000500000000000000" pitchFamily="2" charset="-79"/>
              </a:rPr>
              <a:t>קָט</a:t>
            </a:r>
            <a:r>
              <a:rPr lang="he-IL" sz="3200" b="1" dirty="0">
                <a:solidFill>
                  <a:schemeClr val="bg1"/>
                </a:solidFill>
                <a:latin typeface="Varela Round" panose="00000500000000000000" pitchFamily="2" charset="-79"/>
                <a:cs typeface="Varela Round" panose="00000500000000000000" pitchFamily="2" charset="-79"/>
              </a:rPr>
              <a:t>וּ</a:t>
            </a:r>
            <a:r>
              <a:rPr lang="he-IL" sz="3200" b="1" dirty="0">
                <a:solidFill>
                  <a:schemeClr val="tx1"/>
                </a:solidFill>
                <a:latin typeface="Varela Round" panose="00000500000000000000" pitchFamily="2" charset="-79"/>
                <a:cs typeface="Varela Round" panose="00000500000000000000" pitchFamily="2" charset="-79"/>
              </a:rPr>
              <a:t>ל</a:t>
            </a:r>
            <a:endParaRPr lang="he-IL" b="1" dirty="0">
              <a:solidFill>
                <a:schemeClr val="tx1"/>
              </a:solidFill>
              <a:latin typeface="Varela Round" panose="00000500000000000000" pitchFamily="2" charset="-79"/>
              <a:cs typeface="Varela Round" panose="00000500000000000000" pitchFamily="2" charset="-79"/>
            </a:endParaRPr>
          </a:p>
        </p:txBody>
      </p:sp>
      <p:graphicFrame>
        <p:nvGraphicFramePr>
          <p:cNvPr id="38" name="טבלה 37">
            <a:extLst>
              <a:ext uri="{FF2B5EF4-FFF2-40B4-BE49-F238E27FC236}">
                <a16:creationId xmlns:a16="http://schemas.microsoft.com/office/drawing/2014/main" id="{A5FB5766-DCE8-4321-8135-C48A68468BBB}"/>
              </a:ext>
            </a:extLst>
          </p:cNvPr>
          <p:cNvGraphicFramePr>
            <a:graphicFrameLocks noGrp="1"/>
          </p:cNvGraphicFramePr>
          <p:nvPr>
            <p:extLst>
              <p:ext uri="{D42A27DB-BD31-4B8C-83A1-F6EECF244321}">
                <p14:modId xmlns:p14="http://schemas.microsoft.com/office/powerpoint/2010/main" val="2766501859"/>
              </p:ext>
            </p:extLst>
          </p:nvPr>
        </p:nvGraphicFramePr>
        <p:xfrm>
          <a:off x="3403177" y="1350862"/>
          <a:ext cx="5705476" cy="2076995"/>
        </p:xfrm>
        <a:graphic>
          <a:graphicData uri="http://schemas.openxmlformats.org/drawingml/2006/table">
            <a:tbl>
              <a:tblPr rtl="1" firstRow="1" bandRow="1">
                <a:tableStyleId>{5940675A-B579-460E-94D1-54222C63F5DA}</a:tableStyleId>
              </a:tblPr>
              <a:tblGrid>
                <a:gridCol w="1426369">
                  <a:extLst>
                    <a:ext uri="{9D8B030D-6E8A-4147-A177-3AD203B41FA5}">
                      <a16:colId xmlns:a16="http://schemas.microsoft.com/office/drawing/2014/main" val="40934901"/>
                    </a:ext>
                  </a:extLst>
                </a:gridCol>
                <a:gridCol w="1426369">
                  <a:extLst>
                    <a:ext uri="{9D8B030D-6E8A-4147-A177-3AD203B41FA5}">
                      <a16:colId xmlns:a16="http://schemas.microsoft.com/office/drawing/2014/main" val="4045554586"/>
                    </a:ext>
                  </a:extLst>
                </a:gridCol>
                <a:gridCol w="1426369">
                  <a:extLst>
                    <a:ext uri="{9D8B030D-6E8A-4147-A177-3AD203B41FA5}">
                      <a16:colId xmlns:a16="http://schemas.microsoft.com/office/drawing/2014/main" val="318746832"/>
                    </a:ext>
                  </a:extLst>
                </a:gridCol>
                <a:gridCol w="1426369">
                  <a:extLst>
                    <a:ext uri="{9D8B030D-6E8A-4147-A177-3AD203B41FA5}">
                      <a16:colId xmlns:a16="http://schemas.microsoft.com/office/drawing/2014/main" val="1403569267"/>
                    </a:ext>
                  </a:extLst>
                </a:gridCol>
              </a:tblGrid>
              <a:tr h="522515">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שלמים</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נל"א</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נל"י/ה</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עו"י</a:t>
                      </a:r>
                    </a:p>
                  </a:txBody>
                  <a:tcPr anchor="ctr">
                    <a:solidFill>
                      <a:srgbClr val="12B4BC"/>
                    </a:solidFill>
                  </a:tcPr>
                </a:tc>
                <a:extLst>
                  <a:ext uri="{0D108BD9-81ED-4DB2-BD59-A6C34878D82A}">
                    <a16:rowId xmlns:a16="http://schemas.microsoft.com/office/drawing/2014/main" val="3656045612"/>
                  </a:ext>
                </a:extLst>
              </a:tr>
              <a:tr h="522515">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מָסוּר</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קָפוּא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צָלוּי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מוּג  </a:t>
                      </a:r>
                      <a:endParaRPr lang="he-IL" sz="1800" kern="1200" dirty="0">
                        <a:solidFill>
                          <a:schemeClr val="tx1"/>
                        </a:solidFill>
                        <a:effectLst/>
                        <a:latin typeface="+mn-lt"/>
                        <a:ea typeface="+mn-ea"/>
                        <a:cs typeface="+mn-cs"/>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extLst>
                  <a:ext uri="{0D108BD9-81ED-4DB2-BD59-A6C34878D82A}">
                    <a16:rowId xmlns:a16="http://schemas.microsoft.com/office/drawing/2014/main" val="2337015648"/>
                  </a:ext>
                </a:extLst>
              </a:tr>
            </a:tbl>
          </a:graphicData>
        </a:graphic>
      </p:graphicFrame>
      <p:graphicFrame>
        <p:nvGraphicFramePr>
          <p:cNvPr id="21" name="טבלה 20">
            <a:extLst>
              <a:ext uri="{FF2B5EF4-FFF2-40B4-BE49-F238E27FC236}">
                <a16:creationId xmlns:a16="http://schemas.microsoft.com/office/drawing/2014/main" id="{09BE7D74-1FDD-46A6-9EAD-983AD8536593}"/>
              </a:ext>
            </a:extLst>
          </p:cNvPr>
          <p:cNvGraphicFramePr>
            <a:graphicFrameLocks noGrp="1"/>
          </p:cNvGraphicFramePr>
          <p:nvPr>
            <p:extLst>
              <p:ext uri="{D42A27DB-BD31-4B8C-83A1-F6EECF244321}">
                <p14:modId xmlns:p14="http://schemas.microsoft.com/office/powerpoint/2010/main" val="2344592734"/>
              </p:ext>
            </p:extLst>
          </p:nvPr>
        </p:nvGraphicFramePr>
        <p:xfrm>
          <a:off x="7844414" y="2646005"/>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ס</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ר</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22" name="טבלה 21">
            <a:extLst>
              <a:ext uri="{FF2B5EF4-FFF2-40B4-BE49-F238E27FC236}">
                <a16:creationId xmlns:a16="http://schemas.microsoft.com/office/drawing/2014/main" id="{F3A24886-5B4E-4F3E-9281-B65CA382A52F}"/>
              </a:ext>
            </a:extLst>
          </p:cNvPr>
          <p:cNvGraphicFramePr>
            <a:graphicFrameLocks noGrp="1"/>
          </p:cNvGraphicFramePr>
          <p:nvPr>
            <p:extLst>
              <p:ext uri="{D42A27DB-BD31-4B8C-83A1-F6EECF244321}">
                <p14:modId xmlns:p14="http://schemas.microsoft.com/office/powerpoint/2010/main" val="1271343169"/>
              </p:ext>
            </p:extLst>
          </p:nvPr>
        </p:nvGraphicFramePr>
        <p:xfrm>
          <a:off x="6480651" y="2648968"/>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פ</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א</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29" name="טבלה 28">
            <a:extLst>
              <a:ext uri="{FF2B5EF4-FFF2-40B4-BE49-F238E27FC236}">
                <a16:creationId xmlns:a16="http://schemas.microsoft.com/office/drawing/2014/main" id="{03517D78-5B28-4891-91B0-804EE30F5C89}"/>
              </a:ext>
            </a:extLst>
          </p:cNvPr>
          <p:cNvGraphicFramePr>
            <a:graphicFrameLocks noGrp="1"/>
          </p:cNvGraphicFramePr>
          <p:nvPr>
            <p:extLst>
              <p:ext uri="{D42A27DB-BD31-4B8C-83A1-F6EECF244321}">
                <p14:modId xmlns:p14="http://schemas.microsoft.com/office/powerpoint/2010/main" val="1211179883"/>
              </p:ext>
            </p:extLst>
          </p:nvPr>
        </p:nvGraphicFramePr>
        <p:xfrm>
          <a:off x="5010256" y="2646005"/>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צ</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30" name="טבלה 29">
            <a:extLst>
              <a:ext uri="{FF2B5EF4-FFF2-40B4-BE49-F238E27FC236}">
                <a16:creationId xmlns:a16="http://schemas.microsoft.com/office/drawing/2014/main" id="{B83B397A-3E9E-4341-8FCD-E45B97650C94}"/>
              </a:ext>
            </a:extLst>
          </p:cNvPr>
          <p:cNvGraphicFramePr>
            <a:graphicFrameLocks noGrp="1"/>
          </p:cNvGraphicFramePr>
          <p:nvPr>
            <p:extLst>
              <p:ext uri="{D42A27DB-BD31-4B8C-83A1-F6EECF244321}">
                <p14:modId xmlns:p14="http://schemas.microsoft.com/office/powerpoint/2010/main" val="4037824577"/>
              </p:ext>
            </p:extLst>
          </p:nvPr>
        </p:nvGraphicFramePr>
        <p:xfrm>
          <a:off x="3593177" y="2648968"/>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ג</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cxnSp>
        <p:nvCxnSpPr>
          <p:cNvPr id="31" name="מחבר ישר 30">
            <a:extLst>
              <a:ext uri="{FF2B5EF4-FFF2-40B4-BE49-F238E27FC236}">
                <a16:creationId xmlns:a16="http://schemas.microsoft.com/office/drawing/2014/main" id="{C260D049-A0C4-47A4-A753-AA108B9CDB19}"/>
              </a:ext>
            </a:extLst>
          </p:cNvPr>
          <p:cNvCxnSpPr/>
          <p:nvPr/>
        </p:nvCxnSpPr>
        <p:spPr>
          <a:xfrm flipH="1">
            <a:off x="4173469" y="2721420"/>
            <a:ext cx="133350" cy="200025"/>
          </a:xfrm>
          <a:prstGeom prst="line">
            <a:avLst/>
          </a:prstGeom>
          <a:ln>
            <a:solidFill>
              <a:srgbClr val="92D050"/>
            </a:solidFill>
          </a:ln>
        </p:spPr>
        <p:style>
          <a:lnRef idx="2">
            <a:schemeClr val="accent3"/>
          </a:lnRef>
          <a:fillRef idx="0">
            <a:schemeClr val="accent3"/>
          </a:fillRef>
          <a:effectRef idx="1">
            <a:schemeClr val="accent3"/>
          </a:effectRef>
          <a:fontRef idx="minor">
            <a:schemeClr val="tx1"/>
          </a:fontRef>
        </p:style>
      </p:cxnSp>
      <p:graphicFrame>
        <p:nvGraphicFramePr>
          <p:cNvPr id="33" name="טבלה 32">
            <a:extLst>
              <a:ext uri="{FF2B5EF4-FFF2-40B4-BE49-F238E27FC236}">
                <a16:creationId xmlns:a16="http://schemas.microsoft.com/office/drawing/2014/main" id="{0A6EDC3F-33BA-4AA7-BAD6-D4E86BD2E9C1}"/>
              </a:ext>
            </a:extLst>
          </p:cNvPr>
          <p:cNvGraphicFramePr>
            <a:graphicFrameLocks noGrp="1"/>
          </p:cNvGraphicFramePr>
          <p:nvPr>
            <p:extLst>
              <p:ext uri="{D42A27DB-BD31-4B8C-83A1-F6EECF244321}">
                <p14:modId xmlns:p14="http://schemas.microsoft.com/office/powerpoint/2010/main" val="3516603629"/>
              </p:ext>
            </p:extLst>
          </p:nvPr>
        </p:nvGraphicFramePr>
        <p:xfrm>
          <a:off x="6266329" y="3626445"/>
          <a:ext cx="1426369" cy="2076995"/>
        </p:xfrm>
        <a:graphic>
          <a:graphicData uri="http://schemas.openxmlformats.org/drawingml/2006/table">
            <a:tbl>
              <a:tblPr rtl="1" firstRow="1" bandRow="1">
                <a:tableStyleId>{5940675A-B579-460E-94D1-54222C63F5DA}</a:tableStyleId>
              </a:tblPr>
              <a:tblGrid>
                <a:gridCol w="1426369">
                  <a:extLst>
                    <a:ext uri="{9D8B030D-6E8A-4147-A177-3AD203B41FA5}">
                      <a16:colId xmlns:a16="http://schemas.microsoft.com/office/drawing/2014/main" val="40934901"/>
                    </a:ext>
                  </a:extLst>
                </a:gridCol>
              </a:tblGrid>
              <a:tr h="522515">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נל"א</a:t>
                      </a:r>
                    </a:p>
                  </a:txBody>
                  <a:tcPr anchor="ctr">
                    <a:solidFill>
                      <a:srgbClr val="12B4BC"/>
                    </a:solidFill>
                  </a:tcPr>
                </a:tc>
                <a:extLst>
                  <a:ext uri="{0D108BD9-81ED-4DB2-BD59-A6C34878D82A}">
                    <a16:rowId xmlns:a16="http://schemas.microsoft.com/office/drawing/2014/main" val="3656045612"/>
                  </a:ext>
                </a:extLst>
              </a:tr>
              <a:tr h="522515">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חָבוּי</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extLst>
                  <a:ext uri="{0D108BD9-81ED-4DB2-BD59-A6C34878D82A}">
                    <a16:rowId xmlns:a16="http://schemas.microsoft.com/office/drawing/2014/main" val="2337015648"/>
                  </a:ext>
                </a:extLst>
              </a:tr>
            </a:tbl>
          </a:graphicData>
        </a:graphic>
      </p:graphicFrame>
      <p:graphicFrame>
        <p:nvGraphicFramePr>
          <p:cNvPr id="34" name="טבלה 33">
            <a:extLst>
              <a:ext uri="{FF2B5EF4-FFF2-40B4-BE49-F238E27FC236}">
                <a16:creationId xmlns:a16="http://schemas.microsoft.com/office/drawing/2014/main" id="{2E188785-9D64-4F74-AF9E-89FA7E5B703C}"/>
              </a:ext>
            </a:extLst>
          </p:cNvPr>
          <p:cNvGraphicFramePr>
            <a:graphicFrameLocks noGrp="1"/>
          </p:cNvGraphicFramePr>
          <p:nvPr>
            <p:extLst>
              <p:ext uri="{D42A27DB-BD31-4B8C-83A1-F6EECF244321}">
                <p14:modId xmlns:p14="http://schemas.microsoft.com/office/powerpoint/2010/main" val="798634221"/>
              </p:ext>
            </p:extLst>
          </p:nvPr>
        </p:nvGraphicFramePr>
        <p:xfrm>
          <a:off x="6461873" y="4878476"/>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ח</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ב</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א</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35" name="טבלה 34">
            <a:extLst>
              <a:ext uri="{FF2B5EF4-FFF2-40B4-BE49-F238E27FC236}">
                <a16:creationId xmlns:a16="http://schemas.microsoft.com/office/drawing/2014/main" id="{690E0A1D-15D0-4E3E-B26C-E1F30E3E310D}"/>
              </a:ext>
            </a:extLst>
          </p:cNvPr>
          <p:cNvGraphicFramePr>
            <a:graphicFrameLocks noGrp="1"/>
          </p:cNvGraphicFramePr>
          <p:nvPr>
            <p:extLst>
              <p:ext uri="{D42A27DB-BD31-4B8C-83A1-F6EECF244321}">
                <p14:modId xmlns:p14="http://schemas.microsoft.com/office/powerpoint/2010/main" val="1057708367"/>
              </p:ext>
            </p:extLst>
          </p:nvPr>
        </p:nvGraphicFramePr>
        <p:xfrm>
          <a:off x="824967" y="4424553"/>
          <a:ext cx="1426369" cy="2076995"/>
        </p:xfrm>
        <a:graphic>
          <a:graphicData uri="http://schemas.openxmlformats.org/drawingml/2006/table">
            <a:tbl>
              <a:tblPr rtl="1" firstRow="1" bandRow="1">
                <a:tableStyleId>{5940675A-B579-460E-94D1-54222C63F5DA}</a:tableStyleId>
              </a:tblPr>
              <a:tblGrid>
                <a:gridCol w="1426369">
                  <a:extLst>
                    <a:ext uri="{9D8B030D-6E8A-4147-A177-3AD203B41FA5}">
                      <a16:colId xmlns:a16="http://schemas.microsoft.com/office/drawing/2014/main" val="40934901"/>
                    </a:ext>
                  </a:extLst>
                </a:gridCol>
              </a:tblGrid>
              <a:tr h="522515">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שלמים</a:t>
                      </a:r>
                    </a:p>
                  </a:txBody>
                  <a:tcPr anchor="ctr">
                    <a:solidFill>
                      <a:srgbClr val="12B4BC"/>
                    </a:solidFill>
                  </a:tcPr>
                </a:tc>
                <a:extLst>
                  <a:ext uri="{0D108BD9-81ED-4DB2-BD59-A6C34878D82A}">
                    <a16:rowId xmlns:a16="http://schemas.microsoft.com/office/drawing/2014/main" val="3656045612"/>
                  </a:ext>
                </a:extLst>
              </a:tr>
              <a:tr h="522515">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גָּבוֹהַּ</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extLst>
                  <a:ext uri="{0D108BD9-81ED-4DB2-BD59-A6C34878D82A}">
                    <a16:rowId xmlns:a16="http://schemas.microsoft.com/office/drawing/2014/main" val="2337015648"/>
                  </a:ext>
                </a:extLst>
              </a:tr>
            </a:tbl>
          </a:graphicData>
        </a:graphic>
      </p:graphicFrame>
      <p:graphicFrame>
        <p:nvGraphicFramePr>
          <p:cNvPr id="40" name="טבלה 39">
            <a:extLst>
              <a:ext uri="{FF2B5EF4-FFF2-40B4-BE49-F238E27FC236}">
                <a16:creationId xmlns:a16="http://schemas.microsoft.com/office/drawing/2014/main" id="{AAA0F7DE-4059-4DC7-BBFA-78E3139F2BD0}"/>
              </a:ext>
            </a:extLst>
          </p:cNvPr>
          <p:cNvGraphicFramePr>
            <a:graphicFrameLocks noGrp="1"/>
          </p:cNvGraphicFramePr>
          <p:nvPr>
            <p:extLst>
              <p:ext uri="{D42A27DB-BD31-4B8C-83A1-F6EECF244321}">
                <p14:modId xmlns:p14="http://schemas.microsoft.com/office/powerpoint/2010/main" val="2134800991"/>
              </p:ext>
            </p:extLst>
          </p:nvPr>
        </p:nvGraphicFramePr>
        <p:xfrm>
          <a:off x="987097" y="5725941"/>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ג</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ב</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ה</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sp>
        <p:nvSpPr>
          <p:cNvPr id="41" name="תרשים זרימה: הכנה 40">
            <a:extLst>
              <a:ext uri="{FF2B5EF4-FFF2-40B4-BE49-F238E27FC236}">
                <a16:creationId xmlns:a16="http://schemas.microsoft.com/office/drawing/2014/main" id="{CE32C2CF-7803-48F8-9BE9-C72467CB0C15}"/>
              </a:ext>
            </a:extLst>
          </p:cNvPr>
          <p:cNvSpPr/>
          <p:nvPr/>
        </p:nvSpPr>
        <p:spPr>
          <a:xfrm>
            <a:off x="2625718" y="5179331"/>
            <a:ext cx="1761076" cy="567437"/>
          </a:xfrm>
          <a:prstGeom prst="flowChartPreparation">
            <a:avLst/>
          </a:prstGeom>
          <a:solidFill>
            <a:srgbClr val="12B4BC"/>
          </a:solidFill>
          <a:ln>
            <a:solidFill>
              <a:srgbClr val="12B4BC"/>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b="1" dirty="0">
                <a:solidFill>
                  <a:schemeClr val="tx1"/>
                </a:solidFill>
                <a:latin typeface="Varela Round" panose="00000500000000000000" pitchFamily="2" charset="-79"/>
                <a:cs typeface="Varela Round" panose="00000500000000000000" pitchFamily="2" charset="-79"/>
              </a:rPr>
              <a:t>קָט</a:t>
            </a:r>
            <a:r>
              <a:rPr lang="he-IL" sz="3200" b="1" dirty="0">
                <a:solidFill>
                  <a:schemeClr val="bg1"/>
                </a:solidFill>
                <a:latin typeface="Varela Round" panose="00000500000000000000" pitchFamily="2" charset="-79"/>
                <a:cs typeface="Varela Round" panose="00000500000000000000" pitchFamily="2" charset="-79"/>
              </a:rPr>
              <a:t>וֹ</a:t>
            </a:r>
            <a:r>
              <a:rPr lang="he-IL" sz="3200" b="1" dirty="0">
                <a:solidFill>
                  <a:schemeClr val="tx1"/>
                </a:solidFill>
                <a:latin typeface="Varela Round" panose="00000500000000000000" pitchFamily="2" charset="-79"/>
                <a:cs typeface="Varela Round" panose="00000500000000000000" pitchFamily="2" charset="-79"/>
              </a:rPr>
              <a:t>ל</a:t>
            </a:r>
            <a:endParaRPr lang="he-IL" b="1" dirty="0">
              <a:solidFill>
                <a:schemeClr val="tx1"/>
              </a:solidFill>
              <a:latin typeface="Varela Round" panose="00000500000000000000" pitchFamily="2" charset="-79"/>
              <a:cs typeface="Varela Round" panose="00000500000000000000" pitchFamily="2" charset="-79"/>
            </a:endParaRPr>
          </a:p>
        </p:txBody>
      </p:sp>
      <p:pic>
        <p:nvPicPr>
          <p:cNvPr id="2" name="משינה - אחכה לך בשדות (mp3cut.net)">
            <a:hlinkClick r:id="" action="ppaction://media"/>
            <a:extLst>
              <a:ext uri="{FF2B5EF4-FFF2-40B4-BE49-F238E27FC236}">
                <a16:creationId xmlns:a16="http://schemas.microsoft.com/office/drawing/2014/main" id="{E6FCED0C-3B62-4370-BB35-62E7A15893B9}"/>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2447992" y="3061325"/>
            <a:ext cx="609600" cy="609600"/>
          </a:xfrm>
          <a:prstGeom prst="rect">
            <a:avLst/>
          </a:prstGeom>
        </p:spPr>
      </p:pic>
      <p:sp>
        <p:nvSpPr>
          <p:cNvPr id="55" name="מלבן 54">
            <a:extLst>
              <a:ext uri="{FF2B5EF4-FFF2-40B4-BE49-F238E27FC236}">
                <a16:creationId xmlns:a16="http://schemas.microsoft.com/office/drawing/2014/main" id="{05535A43-EF32-4572-8EE1-5ADF0F8F515B}"/>
              </a:ext>
            </a:extLst>
          </p:cNvPr>
          <p:cNvSpPr/>
          <p:nvPr/>
        </p:nvSpPr>
        <p:spPr>
          <a:xfrm>
            <a:off x="249742" y="1815317"/>
            <a:ext cx="2863287" cy="738664"/>
          </a:xfrm>
          <a:prstGeom prst="rect">
            <a:avLst/>
          </a:prstGeom>
          <a:ln w="19050">
            <a:solidFill>
              <a:srgbClr val="192A72"/>
            </a:solidFill>
          </a:ln>
        </p:spPr>
        <p:txBody>
          <a:bodyPr wrap="square">
            <a:spAutoFit/>
          </a:bodyPr>
          <a:lstStyle/>
          <a:p>
            <a:r>
              <a:rPr lang="he-IL" dirty="0">
                <a:solidFill>
                  <a:srgbClr val="192A72"/>
                </a:solidFill>
                <a:latin typeface="Varela Round" panose="00000500000000000000" pitchFamily="2" charset="-79"/>
                <a:cs typeface="Varela Round" panose="00000500000000000000" pitchFamily="2" charset="-79"/>
              </a:rPr>
              <a:t>"...התיאור שלך </a:t>
            </a:r>
            <a:r>
              <a:rPr lang="he-IL" sz="2400" b="1" dirty="0">
                <a:solidFill>
                  <a:srgbClr val="192A72"/>
                </a:solidFill>
                <a:latin typeface="Varela Round" panose="00000500000000000000" pitchFamily="2" charset="-79"/>
                <a:cs typeface="Varela Round" panose="00000500000000000000" pitchFamily="2" charset="-79"/>
              </a:rPr>
              <a:t>לוֹטֶה</a:t>
            </a:r>
            <a:r>
              <a:rPr lang="he-IL" dirty="0">
                <a:solidFill>
                  <a:srgbClr val="192A72"/>
                </a:solidFill>
                <a:latin typeface="Varela Round" panose="00000500000000000000" pitchFamily="2" charset="-79"/>
                <a:cs typeface="Varela Round" panose="00000500000000000000" pitchFamily="2" charset="-79"/>
              </a:rPr>
              <a:t> בערפל, לא צריך להתנצל...</a:t>
            </a:r>
            <a:r>
              <a:rPr lang="he-IL" sz="100" dirty="0">
                <a:solidFill>
                  <a:srgbClr val="192A72"/>
                </a:solidFill>
                <a:latin typeface="Varela Round" panose="00000500000000000000" pitchFamily="2" charset="-79"/>
                <a:cs typeface="Varela Round" panose="00000500000000000000" pitchFamily="2" charset="-79"/>
              </a:rPr>
              <a:t> </a:t>
            </a:r>
            <a:r>
              <a:rPr lang="he-IL" dirty="0">
                <a:solidFill>
                  <a:srgbClr val="192A72"/>
                </a:solidFill>
                <a:latin typeface="Varela Round" panose="00000500000000000000" pitchFamily="2" charset="-79"/>
                <a:cs typeface="Varela Round" panose="00000500000000000000" pitchFamily="2" charset="-79"/>
              </a:rPr>
              <a:t>"</a:t>
            </a:r>
          </a:p>
        </p:txBody>
      </p:sp>
      <p:sp>
        <p:nvSpPr>
          <p:cNvPr id="57" name="מציין מיקום טקסט 2">
            <a:extLst>
              <a:ext uri="{FF2B5EF4-FFF2-40B4-BE49-F238E27FC236}">
                <a16:creationId xmlns:a16="http://schemas.microsoft.com/office/drawing/2014/main" id="{A510E9A0-6FC5-47E5-AA7A-31E767E71F09}"/>
              </a:ext>
            </a:extLst>
          </p:cNvPr>
          <p:cNvSpPr>
            <a:spLocks noGrp="1"/>
          </p:cNvSpPr>
          <p:nvPr>
            <p:ph type="body" sz="quarter" idx="3"/>
          </p:nvPr>
        </p:nvSpPr>
        <p:spPr>
          <a:xfrm>
            <a:off x="340742" y="1214261"/>
            <a:ext cx="2681289" cy="540000"/>
          </a:xfrm>
        </p:spPr>
        <p:txBody>
          <a:bodyPr/>
          <a:lstStyle/>
          <a:p>
            <a:pPr algn="ctr"/>
            <a:r>
              <a:rPr lang="he-IL" sz="1400" dirty="0"/>
              <a:t>האזינו לקטע מהשיר "אחכה לך בשדות", ותקנו את השגיאה.</a:t>
            </a:r>
          </a:p>
        </p:txBody>
      </p:sp>
      <p:pic>
        <p:nvPicPr>
          <p:cNvPr id="2050" name="Picture 2" descr="Image may contain: text">
            <a:extLst>
              <a:ext uri="{FF2B5EF4-FFF2-40B4-BE49-F238E27FC236}">
                <a16:creationId xmlns:a16="http://schemas.microsoft.com/office/drawing/2014/main" id="{60A24A15-F366-4B13-8CB1-E80C2958BAF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873" y="2688846"/>
            <a:ext cx="1354558" cy="135455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שני ילדים בבריכה ולמעלה בועית דיבור: עשיתי מינוי או מנוי?">
            <a:extLst>
              <a:ext uri="{FF2B5EF4-FFF2-40B4-BE49-F238E27FC236}">
                <a16:creationId xmlns:a16="http://schemas.microsoft.com/office/drawing/2014/main" id="{3DFA24E7-3A98-44C6-8B80-12B0A7D3A3B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25025" y="3523917"/>
            <a:ext cx="1220135" cy="12201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3901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2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7">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5982" fill="hold"/>
                                        <p:tgtEl>
                                          <p:spTgt spid="2"/>
                                        </p:tgtEl>
                                      </p:cBhvr>
                                    </p:cmd>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1" fill="hold" display="0">
                  <p:stCondLst>
                    <p:cond delay="indefinite"/>
                  </p:stCondLst>
                  <p:endCondLst>
                    <p:cond evt="onStopAudio" delay="0">
                      <p:tgtEl>
                        <p:sldTgt/>
                      </p:tgtEl>
                    </p:cond>
                  </p:endCondLst>
                </p:cTn>
                <p:tgtEl>
                  <p:spTgt spid="2"/>
                </p:tgtEl>
              </p:cMediaNode>
            </p:audio>
          </p:childTnLst>
        </p:cTn>
      </p:par>
    </p:tnLst>
    <p:bldLst>
      <p:bldP spid="41" grpId="0" animBg="1"/>
      <p:bldP spid="55" grpId="0" animBg="1"/>
      <p:bldP spid="57"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67FEE3-FEE9-45F2-B5FA-17C74021104B}"/>
              </a:ext>
            </a:extLst>
          </p:cNvPr>
          <p:cNvSpPr>
            <a:spLocks noGrp="1"/>
          </p:cNvSpPr>
          <p:nvPr>
            <p:ph type="title"/>
          </p:nvPr>
        </p:nvSpPr>
        <p:spPr/>
        <p:txBody>
          <a:bodyPr/>
          <a:lstStyle/>
          <a:p>
            <a:r>
              <a:rPr lang="he-IL" dirty="0"/>
              <a:t>צורות הבינוני בבניין קל</a:t>
            </a:r>
          </a:p>
        </p:txBody>
      </p:sp>
      <p:pic>
        <p:nvPicPr>
          <p:cNvPr id="5" name="תמונה 4">
            <a:extLst>
              <a:ext uri="{FF2B5EF4-FFF2-40B4-BE49-F238E27FC236}">
                <a16:creationId xmlns:a16="http://schemas.microsoft.com/office/drawing/2014/main" id="{43A89FF9-9A2E-45FE-B367-4E406F70C6BD}"/>
              </a:ext>
            </a:extLst>
          </p:cNvPr>
          <p:cNvPicPr>
            <a:picLocks noChangeAspect="1"/>
          </p:cNvPicPr>
          <p:nvPr/>
        </p:nvPicPr>
        <p:blipFill rotWithShape="1">
          <a:blip r:embed="rId3"/>
          <a:srcRect l="35469" t="26111" r="5938" b="55139"/>
          <a:stretch/>
        </p:blipFill>
        <p:spPr>
          <a:xfrm>
            <a:off x="5848351" y="1546351"/>
            <a:ext cx="5610225" cy="1009841"/>
          </a:xfrm>
          <a:prstGeom prst="rect">
            <a:avLst/>
          </a:prstGeom>
          <a:ln w="28575">
            <a:solidFill>
              <a:srgbClr val="192A72"/>
            </a:solidFill>
          </a:ln>
        </p:spPr>
      </p:pic>
      <p:pic>
        <p:nvPicPr>
          <p:cNvPr id="6" name="תמונה 5">
            <a:extLst>
              <a:ext uri="{FF2B5EF4-FFF2-40B4-BE49-F238E27FC236}">
                <a16:creationId xmlns:a16="http://schemas.microsoft.com/office/drawing/2014/main" id="{37906096-F1FC-42D9-9751-7D58888EA62B}"/>
              </a:ext>
            </a:extLst>
          </p:cNvPr>
          <p:cNvPicPr>
            <a:picLocks noChangeAspect="1"/>
          </p:cNvPicPr>
          <p:nvPr/>
        </p:nvPicPr>
        <p:blipFill rotWithShape="1">
          <a:blip r:embed="rId4"/>
          <a:srcRect l="36094" t="33056" r="18515" b="62222"/>
          <a:stretch/>
        </p:blipFill>
        <p:spPr>
          <a:xfrm>
            <a:off x="4296897" y="2809632"/>
            <a:ext cx="7161679" cy="419100"/>
          </a:xfrm>
          <a:prstGeom prst="rect">
            <a:avLst/>
          </a:prstGeom>
          <a:ln w="28575">
            <a:solidFill>
              <a:schemeClr val="tx1"/>
            </a:solidFill>
          </a:ln>
        </p:spPr>
      </p:pic>
      <p:pic>
        <p:nvPicPr>
          <p:cNvPr id="7" name="תמונה 6">
            <a:extLst>
              <a:ext uri="{FF2B5EF4-FFF2-40B4-BE49-F238E27FC236}">
                <a16:creationId xmlns:a16="http://schemas.microsoft.com/office/drawing/2014/main" id="{3CE3CD7D-AE9E-4DDA-9A68-11960DDB2916}"/>
              </a:ext>
            </a:extLst>
          </p:cNvPr>
          <p:cNvPicPr>
            <a:picLocks noChangeAspect="1"/>
          </p:cNvPicPr>
          <p:nvPr/>
        </p:nvPicPr>
        <p:blipFill rotWithShape="1">
          <a:blip r:embed="rId5"/>
          <a:srcRect l="40547" t="32778" r="33985" b="60278"/>
          <a:stretch/>
        </p:blipFill>
        <p:spPr>
          <a:xfrm>
            <a:off x="6764174" y="3482172"/>
            <a:ext cx="4694402" cy="720000"/>
          </a:xfrm>
          <a:prstGeom prst="rect">
            <a:avLst/>
          </a:prstGeom>
          <a:ln w="28575">
            <a:solidFill>
              <a:schemeClr val="tx1"/>
            </a:solidFill>
          </a:ln>
        </p:spPr>
      </p:pic>
      <p:sp>
        <p:nvSpPr>
          <p:cNvPr id="8" name="מציין מיקום טקסט 13">
            <a:extLst>
              <a:ext uri="{FF2B5EF4-FFF2-40B4-BE49-F238E27FC236}">
                <a16:creationId xmlns:a16="http://schemas.microsoft.com/office/drawing/2014/main" id="{9E38F51B-25A0-41F7-A015-4EC6691C38D6}"/>
              </a:ext>
            </a:extLst>
          </p:cNvPr>
          <p:cNvSpPr>
            <a:spLocks noGrp="1"/>
          </p:cNvSpPr>
          <p:nvPr>
            <p:ph type="body" sz="quarter" idx="3"/>
          </p:nvPr>
        </p:nvSpPr>
        <p:spPr>
          <a:xfrm>
            <a:off x="1128058" y="933094"/>
            <a:ext cx="10671171" cy="540070"/>
          </a:xfrm>
        </p:spPr>
        <p:txBody>
          <a:bodyPr/>
          <a:lstStyle/>
          <a:p>
            <a:r>
              <a:rPr lang="he-IL" sz="2400" dirty="0"/>
              <a:t>לפניכם שלוש כותרות, ובכל כותרת צורת הבינוני 'חשוד'.</a:t>
            </a:r>
          </a:p>
        </p:txBody>
      </p:sp>
      <p:sp>
        <p:nvSpPr>
          <p:cNvPr id="9" name="מציין מיקום טקסט 13">
            <a:extLst>
              <a:ext uri="{FF2B5EF4-FFF2-40B4-BE49-F238E27FC236}">
                <a16:creationId xmlns:a16="http://schemas.microsoft.com/office/drawing/2014/main" id="{ECB3A618-ACEF-446D-9040-5A736841FFEF}"/>
              </a:ext>
            </a:extLst>
          </p:cNvPr>
          <p:cNvSpPr txBox="1">
            <a:spLocks/>
          </p:cNvSpPr>
          <p:nvPr/>
        </p:nvSpPr>
        <p:spPr>
          <a:xfrm>
            <a:off x="1128058" y="4295165"/>
            <a:ext cx="10671171" cy="54007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400" dirty="0"/>
              <a:t>ציינו את </a:t>
            </a:r>
            <a:r>
              <a:rPr lang="he-IL" sz="2400" u="sng" dirty="0"/>
              <a:t>חלק הדיבור</a:t>
            </a:r>
            <a:r>
              <a:rPr lang="he-IL" sz="2400" dirty="0"/>
              <a:t> של המילה 'חשוד' בכל כותרת (שם עצם, שם תואר או פועל).</a:t>
            </a:r>
          </a:p>
        </p:txBody>
      </p:sp>
      <p:sp>
        <p:nvSpPr>
          <p:cNvPr id="10" name="מלבן 9">
            <a:extLst>
              <a:ext uri="{FF2B5EF4-FFF2-40B4-BE49-F238E27FC236}">
                <a16:creationId xmlns:a16="http://schemas.microsoft.com/office/drawing/2014/main" id="{D3CDD860-EEC1-4129-AEDE-CBFFBFBB1813}"/>
              </a:ext>
            </a:extLst>
          </p:cNvPr>
          <p:cNvSpPr/>
          <p:nvPr/>
        </p:nvSpPr>
        <p:spPr>
          <a:xfrm>
            <a:off x="7947660" y="1714500"/>
            <a:ext cx="1005840" cy="319088"/>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מלבן 10">
            <a:extLst>
              <a:ext uri="{FF2B5EF4-FFF2-40B4-BE49-F238E27FC236}">
                <a16:creationId xmlns:a16="http://schemas.microsoft.com/office/drawing/2014/main" id="{3D09641A-2125-4F7E-B7C9-549F69024B44}"/>
              </a:ext>
            </a:extLst>
          </p:cNvPr>
          <p:cNvSpPr/>
          <p:nvPr/>
        </p:nvSpPr>
        <p:spPr>
          <a:xfrm>
            <a:off x="6305549" y="2927110"/>
            <a:ext cx="571501" cy="220903"/>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מלבן 11">
            <a:extLst>
              <a:ext uri="{FF2B5EF4-FFF2-40B4-BE49-F238E27FC236}">
                <a16:creationId xmlns:a16="http://schemas.microsoft.com/office/drawing/2014/main" id="{99CD916F-63A0-4F55-918E-1639D80E1073}"/>
              </a:ext>
            </a:extLst>
          </p:cNvPr>
          <p:cNvSpPr/>
          <p:nvPr/>
        </p:nvSpPr>
        <p:spPr>
          <a:xfrm>
            <a:off x="9001125" y="3842172"/>
            <a:ext cx="712470" cy="285027"/>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מציין מיקום טקסט 13">
            <a:extLst>
              <a:ext uri="{FF2B5EF4-FFF2-40B4-BE49-F238E27FC236}">
                <a16:creationId xmlns:a16="http://schemas.microsoft.com/office/drawing/2014/main" id="{BB807087-7E51-4AFC-8F1E-A4F48816185F}"/>
              </a:ext>
            </a:extLst>
          </p:cNvPr>
          <p:cNvSpPr txBox="1">
            <a:spLocks/>
          </p:cNvSpPr>
          <p:nvPr/>
        </p:nvSpPr>
        <p:spPr>
          <a:xfrm>
            <a:off x="3990967" y="1781236"/>
            <a:ext cx="1615460" cy="54007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400" b="0" dirty="0">
                <a:solidFill>
                  <a:srgbClr val="92D050"/>
                </a:solidFill>
              </a:rPr>
              <a:t>שם עצם</a:t>
            </a:r>
          </a:p>
        </p:txBody>
      </p:sp>
      <p:sp>
        <p:nvSpPr>
          <p:cNvPr id="14" name="מציין מיקום טקסט 13">
            <a:extLst>
              <a:ext uri="{FF2B5EF4-FFF2-40B4-BE49-F238E27FC236}">
                <a16:creationId xmlns:a16="http://schemas.microsoft.com/office/drawing/2014/main" id="{143D58F2-23A8-41E1-98EC-92357C7FBE88}"/>
              </a:ext>
            </a:extLst>
          </p:cNvPr>
          <p:cNvSpPr txBox="1">
            <a:spLocks/>
          </p:cNvSpPr>
          <p:nvPr/>
        </p:nvSpPr>
        <p:spPr>
          <a:xfrm>
            <a:off x="2484841" y="2749147"/>
            <a:ext cx="1615460" cy="54007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400" b="0" dirty="0">
                <a:solidFill>
                  <a:srgbClr val="92D050"/>
                </a:solidFill>
              </a:rPr>
              <a:t>פועל</a:t>
            </a:r>
          </a:p>
        </p:txBody>
      </p:sp>
      <p:sp>
        <p:nvSpPr>
          <p:cNvPr id="15" name="מציין מיקום טקסט 13">
            <a:extLst>
              <a:ext uri="{FF2B5EF4-FFF2-40B4-BE49-F238E27FC236}">
                <a16:creationId xmlns:a16="http://schemas.microsoft.com/office/drawing/2014/main" id="{CB6ED4F8-DFAB-421E-B126-16C2472F6420}"/>
              </a:ext>
            </a:extLst>
          </p:cNvPr>
          <p:cNvSpPr txBox="1">
            <a:spLocks/>
          </p:cNvSpPr>
          <p:nvPr/>
        </p:nvSpPr>
        <p:spPr>
          <a:xfrm>
            <a:off x="5040621" y="3572137"/>
            <a:ext cx="1615460" cy="54007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400" b="0" dirty="0">
                <a:solidFill>
                  <a:srgbClr val="92D050"/>
                </a:solidFill>
              </a:rPr>
              <a:t>שם תואר</a:t>
            </a:r>
          </a:p>
        </p:txBody>
      </p:sp>
      <p:pic>
        <p:nvPicPr>
          <p:cNvPr id="3074" name="Picture 2" descr="Policeman character set. different poses and emotions. Premium Vector">
            <a:extLst>
              <a:ext uri="{FF2B5EF4-FFF2-40B4-BE49-F238E27FC236}">
                <a16:creationId xmlns:a16="http://schemas.microsoft.com/office/drawing/2014/main" id="{E24FF8B6-B380-49E2-A98F-058820D4CAC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4696"/>
          <a:stretch/>
        </p:blipFill>
        <p:spPr bwMode="auto">
          <a:xfrm>
            <a:off x="433378" y="984672"/>
            <a:ext cx="2105025" cy="28575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9326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A89DD22-494D-47B1-AA1A-8DA9520EF37E}"/>
              </a:ext>
            </a:extLst>
          </p:cNvPr>
          <p:cNvSpPr>
            <a:spLocks noGrp="1"/>
          </p:cNvSpPr>
          <p:nvPr>
            <p:ph type="title"/>
          </p:nvPr>
        </p:nvSpPr>
        <p:spPr/>
        <p:txBody>
          <a:bodyPr/>
          <a:lstStyle/>
          <a:p>
            <a:r>
              <a:rPr lang="he-IL" dirty="0"/>
              <a:t>צורות הבינוני בבניין קל</a:t>
            </a:r>
          </a:p>
        </p:txBody>
      </p:sp>
      <p:pic>
        <p:nvPicPr>
          <p:cNvPr id="1026" name="Picture 2">
            <a:extLst>
              <a:ext uri="{FF2B5EF4-FFF2-40B4-BE49-F238E27FC236}">
                <a16:creationId xmlns:a16="http://schemas.microsoft.com/office/drawing/2014/main" id="{DAA96734-0EA2-4CF8-A74B-EA486AED9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416" y="1100470"/>
            <a:ext cx="2149719" cy="30710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kyscraper - Movies on Google Play">
            <a:extLst>
              <a:ext uri="{FF2B5EF4-FFF2-40B4-BE49-F238E27FC236}">
                <a16:creationId xmlns:a16="http://schemas.microsoft.com/office/drawing/2014/main" id="{CC3FDAE7-9577-4227-8589-FE4DB0A067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0597" y="1100469"/>
            <a:ext cx="2135323" cy="3071027"/>
          </a:xfrm>
          <a:prstGeom prst="rect">
            <a:avLst/>
          </a:prstGeom>
          <a:noFill/>
          <a:extLst>
            <a:ext uri="{909E8E84-426E-40DD-AFC4-6F175D3DCCD1}">
              <a14:hiddenFill xmlns:a14="http://schemas.microsoft.com/office/drawing/2010/main">
                <a:solidFill>
                  <a:srgbClr val="FFFFFF"/>
                </a:solidFill>
              </a14:hiddenFill>
            </a:ext>
          </a:extLst>
        </p:spPr>
      </p:pic>
      <p:pic>
        <p:nvPicPr>
          <p:cNvPr id="5" name="תמונה 4">
            <a:extLst>
              <a:ext uri="{FF2B5EF4-FFF2-40B4-BE49-F238E27FC236}">
                <a16:creationId xmlns:a16="http://schemas.microsoft.com/office/drawing/2014/main" id="{4C93AE35-4798-48F7-A64D-17733A34B280}"/>
              </a:ext>
            </a:extLst>
          </p:cNvPr>
          <p:cNvPicPr>
            <a:picLocks noChangeAspect="1"/>
          </p:cNvPicPr>
          <p:nvPr/>
        </p:nvPicPr>
        <p:blipFill rotWithShape="1">
          <a:blip r:embed="rId5"/>
          <a:srcRect l="27294" t="40154" r="30250" b="43368"/>
          <a:stretch/>
        </p:blipFill>
        <p:spPr>
          <a:xfrm>
            <a:off x="222416" y="4398851"/>
            <a:ext cx="6122216" cy="1336631"/>
          </a:xfrm>
          <a:prstGeom prst="rect">
            <a:avLst/>
          </a:prstGeom>
          <a:ln w="19050">
            <a:solidFill>
              <a:srgbClr val="192A72"/>
            </a:solidFill>
          </a:ln>
        </p:spPr>
      </p:pic>
      <p:sp>
        <p:nvSpPr>
          <p:cNvPr id="8" name="מציין מיקום טקסט 13">
            <a:extLst>
              <a:ext uri="{FF2B5EF4-FFF2-40B4-BE49-F238E27FC236}">
                <a16:creationId xmlns:a16="http://schemas.microsoft.com/office/drawing/2014/main" id="{3E35510A-7488-448F-A82B-5C0BB244A045}"/>
              </a:ext>
            </a:extLst>
          </p:cNvPr>
          <p:cNvSpPr>
            <a:spLocks noGrp="1"/>
          </p:cNvSpPr>
          <p:nvPr>
            <p:ph type="body" sz="quarter" idx="3"/>
          </p:nvPr>
        </p:nvSpPr>
        <p:spPr>
          <a:xfrm>
            <a:off x="1128058" y="1111056"/>
            <a:ext cx="10671171" cy="540070"/>
          </a:xfrm>
        </p:spPr>
        <p:txBody>
          <a:bodyPr/>
          <a:lstStyle/>
          <a:p>
            <a:r>
              <a:rPr lang="he-IL" sz="2400" dirty="0"/>
              <a:t>לפניכם צירוף, ובו צורת בינוני מודגשת.</a:t>
            </a:r>
          </a:p>
        </p:txBody>
      </p:sp>
      <p:sp>
        <p:nvSpPr>
          <p:cNvPr id="9" name="מציין מיקום טקסט 13">
            <a:extLst>
              <a:ext uri="{FF2B5EF4-FFF2-40B4-BE49-F238E27FC236}">
                <a16:creationId xmlns:a16="http://schemas.microsoft.com/office/drawing/2014/main" id="{6D3FF605-DB43-490F-9413-0E47E9E85F40}"/>
              </a:ext>
            </a:extLst>
          </p:cNvPr>
          <p:cNvSpPr txBox="1">
            <a:spLocks/>
          </p:cNvSpPr>
          <p:nvPr/>
        </p:nvSpPr>
        <p:spPr>
          <a:xfrm>
            <a:off x="9419335" y="1718409"/>
            <a:ext cx="2379894" cy="54007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3200" dirty="0">
                <a:solidFill>
                  <a:schemeClr val="tx1"/>
                </a:solidFill>
              </a:rPr>
              <a:t>גּוֹרֵד</a:t>
            </a:r>
            <a:r>
              <a:rPr lang="he-IL" sz="2400" dirty="0">
                <a:solidFill>
                  <a:schemeClr val="tx1"/>
                </a:solidFill>
              </a:rPr>
              <a:t> </a:t>
            </a:r>
            <a:r>
              <a:rPr lang="he-IL" sz="2400" b="0" dirty="0">
                <a:solidFill>
                  <a:schemeClr val="tx1"/>
                </a:solidFill>
              </a:rPr>
              <a:t>שְׁחָקִים</a:t>
            </a:r>
          </a:p>
        </p:txBody>
      </p:sp>
      <p:sp>
        <p:nvSpPr>
          <p:cNvPr id="10" name="מציין מיקום טקסט 13">
            <a:extLst>
              <a:ext uri="{FF2B5EF4-FFF2-40B4-BE49-F238E27FC236}">
                <a16:creationId xmlns:a16="http://schemas.microsoft.com/office/drawing/2014/main" id="{A2292CD4-DC35-4E74-8DBA-F827CD34F464}"/>
              </a:ext>
            </a:extLst>
          </p:cNvPr>
          <p:cNvSpPr txBox="1">
            <a:spLocks/>
          </p:cNvSpPr>
          <p:nvPr/>
        </p:nvSpPr>
        <p:spPr>
          <a:xfrm>
            <a:off x="7059707" y="2816283"/>
            <a:ext cx="4739523" cy="54007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400" dirty="0"/>
              <a:t>מה משמעות הצירוף, ומה מקורו?</a:t>
            </a:r>
          </a:p>
        </p:txBody>
      </p:sp>
      <p:pic>
        <p:nvPicPr>
          <p:cNvPr id="6" name="תמונה 5">
            <a:extLst>
              <a:ext uri="{FF2B5EF4-FFF2-40B4-BE49-F238E27FC236}">
                <a16:creationId xmlns:a16="http://schemas.microsoft.com/office/drawing/2014/main" id="{B639AFEB-A593-4C30-942D-943A13AD950A}"/>
              </a:ext>
            </a:extLst>
          </p:cNvPr>
          <p:cNvPicPr>
            <a:picLocks noChangeAspect="1"/>
          </p:cNvPicPr>
          <p:nvPr/>
        </p:nvPicPr>
        <p:blipFill rotWithShape="1">
          <a:blip r:embed="rId6"/>
          <a:srcRect l="42734" t="45695" r="30235" b="41838"/>
          <a:stretch/>
        </p:blipFill>
        <p:spPr>
          <a:xfrm>
            <a:off x="8230582" y="3464445"/>
            <a:ext cx="3295651" cy="854955"/>
          </a:xfrm>
          <a:prstGeom prst="rect">
            <a:avLst/>
          </a:prstGeom>
          <a:ln w="19050">
            <a:solidFill>
              <a:schemeClr val="tx1"/>
            </a:solidFill>
          </a:ln>
        </p:spPr>
      </p:pic>
      <p:sp>
        <p:nvSpPr>
          <p:cNvPr id="12" name="מציין מיקום טקסט 13">
            <a:extLst>
              <a:ext uri="{FF2B5EF4-FFF2-40B4-BE49-F238E27FC236}">
                <a16:creationId xmlns:a16="http://schemas.microsoft.com/office/drawing/2014/main" id="{0DAE786A-802C-4DD5-B505-EFC878278059}"/>
              </a:ext>
            </a:extLst>
          </p:cNvPr>
          <p:cNvSpPr txBox="1">
            <a:spLocks/>
          </p:cNvSpPr>
          <p:nvPr/>
        </p:nvSpPr>
        <p:spPr>
          <a:xfrm>
            <a:off x="6344632" y="2253445"/>
            <a:ext cx="5454598" cy="54007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400" dirty="0"/>
              <a:t>ציינו את ה</a:t>
            </a:r>
            <a:r>
              <a:rPr lang="he-IL" sz="2400" u="sng" dirty="0"/>
              <a:t>משקל</a:t>
            </a:r>
            <a:r>
              <a:rPr lang="he-IL" sz="2400" dirty="0"/>
              <a:t> של צורת הבינוני </a:t>
            </a:r>
            <a:r>
              <a:rPr lang="he-IL" dirty="0"/>
              <a:t>גּוֹרֵד</a:t>
            </a:r>
            <a:r>
              <a:rPr lang="he-IL" sz="2400" dirty="0"/>
              <a:t>.</a:t>
            </a:r>
          </a:p>
        </p:txBody>
      </p:sp>
      <p:sp>
        <p:nvSpPr>
          <p:cNvPr id="13" name="מציין מיקום טקסט 13">
            <a:extLst>
              <a:ext uri="{FF2B5EF4-FFF2-40B4-BE49-F238E27FC236}">
                <a16:creationId xmlns:a16="http://schemas.microsoft.com/office/drawing/2014/main" id="{C8D5C0CC-27D2-427D-A8CA-DFAB21FA7778}"/>
              </a:ext>
            </a:extLst>
          </p:cNvPr>
          <p:cNvSpPr txBox="1">
            <a:spLocks/>
          </p:cNvSpPr>
          <p:nvPr/>
        </p:nvSpPr>
        <p:spPr>
          <a:xfrm>
            <a:off x="4867275" y="2816283"/>
            <a:ext cx="2683805" cy="54007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600" b="0" dirty="0">
                <a:solidFill>
                  <a:srgbClr val="92D050"/>
                </a:solidFill>
              </a:rPr>
              <a:t>תרגום שאילה מאנגלית</a:t>
            </a:r>
          </a:p>
        </p:txBody>
      </p:sp>
      <p:sp>
        <p:nvSpPr>
          <p:cNvPr id="14" name="מציין מיקום טקסט 13">
            <a:extLst>
              <a:ext uri="{FF2B5EF4-FFF2-40B4-BE49-F238E27FC236}">
                <a16:creationId xmlns:a16="http://schemas.microsoft.com/office/drawing/2014/main" id="{C4B9485E-596D-4002-8657-120FEE8FD021}"/>
              </a:ext>
            </a:extLst>
          </p:cNvPr>
          <p:cNvSpPr txBox="1">
            <a:spLocks/>
          </p:cNvSpPr>
          <p:nvPr/>
        </p:nvSpPr>
        <p:spPr>
          <a:xfrm>
            <a:off x="5004688" y="2230677"/>
            <a:ext cx="1685362" cy="54007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600" b="0" dirty="0">
                <a:solidFill>
                  <a:srgbClr val="92D050"/>
                </a:solidFill>
              </a:rPr>
              <a:t>קוֹטֵל (בניין קל)</a:t>
            </a:r>
          </a:p>
        </p:txBody>
      </p:sp>
    </p:spTree>
    <p:custDataLst>
      <p:tags r:id="rId1"/>
    </p:custDataLst>
    <p:extLst>
      <p:ext uri="{BB962C8B-B14F-4D97-AF65-F5344CB8AC3E}">
        <p14:creationId xmlns:p14="http://schemas.microsoft.com/office/powerpoint/2010/main" val="264302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A02EA6CB-F6F5-4722-B695-5775A4A9D987}"/>
              </a:ext>
            </a:extLst>
          </p:cNvPr>
          <p:cNvGraphicFramePr>
            <a:graphicFrameLocks noGrp="1"/>
          </p:cNvGraphicFramePr>
          <p:nvPr>
            <p:extLst>
              <p:ext uri="{D42A27DB-BD31-4B8C-83A1-F6EECF244321}">
                <p14:modId xmlns:p14="http://schemas.microsoft.com/office/powerpoint/2010/main" val="1449505386"/>
              </p:ext>
            </p:extLst>
          </p:nvPr>
        </p:nvGraphicFramePr>
        <p:xfrm>
          <a:off x="871532" y="2026662"/>
          <a:ext cx="10448936" cy="2076995"/>
        </p:xfrm>
        <a:graphic>
          <a:graphicData uri="http://schemas.openxmlformats.org/drawingml/2006/table">
            <a:tbl>
              <a:tblPr rtl="1" firstRow="1" bandRow="1">
                <a:tableStyleId>{5940675A-B579-460E-94D1-54222C63F5DA}</a:tableStyleId>
              </a:tblPr>
              <a:tblGrid>
                <a:gridCol w="1306117">
                  <a:extLst>
                    <a:ext uri="{9D8B030D-6E8A-4147-A177-3AD203B41FA5}">
                      <a16:colId xmlns:a16="http://schemas.microsoft.com/office/drawing/2014/main" val="40934901"/>
                    </a:ext>
                  </a:extLst>
                </a:gridCol>
                <a:gridCol w="1306117">
                  <a:extLst>
                    <a:ext uri="{9D8B030D-6E8A-4147-A177-3AD203B41FA5}">
                      <a16:colId xmlns:a16="http://schemas.microsoft.com/office/drawing/2014/main" val="1733793977"/>
                    </a:ext>
                  </a:extLst>
                </a:gridCol>
                <a:gridCol w="1306117">
                  <a:extLst>
                    <a:ext uri="{9D8B030D-6E8A-4147-A177-3AD203B41FA5}">
                      <a16:colId xmlns:a16="http://schemas.microsoft.com/office/drawing/2014/main" val="139258804"/>
                    </a:ext>
                  </a:extLst>
                </a:gridCol>
                <a:gridCol w="1306117">
                  <a:extLst>
                    <a:ext uri="{9D8B030D-6E8A-4147-A177-3AD203B41FA5}">
                      <a16:colId xmlns:a16="http://schemas.microsoft.com/office/drawing/2014/main" val="4174672434"/>
                    </a:ext>
                  </a:extLst>
                </a:gridCol>
                <a:gridCol w="1306117">
                  <a:extLst>
                    <a:ext uri="{9D8B030D-6E8A-4147-A177-3AD203B41FA5}">
                      <a16:colId xmlns:a16="http://schemas.microsoft.com/office/drawing/2014/main" val="4045554586"/>
                    </a:ext>
                  </a:extLst>
                </a:gridCol>
                <a:gridCol w="1306117">
                  <a:extLst>
                    <a:ext uri="{9D8B030D-6E8A-4147-A177-3AD203B41FA5}">
                      <a16:colId xmlns:a16="http://schemas.microsoft.com/office/drawing/2014/main" val="318746832"/>
                    </a:ext>
                  </a:extLst>
                </a:gridCol>
                <a:gridCol w="1306117">
                  <a:extLst>
                    <a:ext uri="{9D8B030D-6E8A-4147-A177-3AD203B41FA5}">
                      <a16:colId xmlns:a16="http://schemas.microsoft.com/office/drawing/2014/main" val="1403569267"/>
                    </a:ext>
                  </a:extLst>
                </a:gridCol>
                <a:gridCol w="1306117">
                  <a:extLst>
                    <a:ext uri="{9D8B030D-6E8A-4147-A177-3AD203B41FA5}">
                      <a16:colId xmlns:a16="http://schemas.microsoft.com/office/drawing/2014/main" val="245515783"/>
                    </a:ext>
                  </a:extLst>
                </a:gridCol>
              </a:tblGrid>
              <a:tr h="522515">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שלמים</a:t>
                      </a:r>
                    </a:p>
                  </a:txBody>
                  <a:tcPr anchor="ctr">
                    <a:solidFill>
                      <a:srgbClr val="12B4BC"/>
                    </a:solidFill>
                  </a:tcPr>
                </a:tc>
                <a:tc>
                  <a:txBody>
                    <a:bodyPr/>
                    <a:lstStyle/>
                    <a:p>
                      <a:pPr algn="ctr" rtl="1"/>
                      <a:r>
                        <a:rPr lang="he-IL" sz="2400" dirty="0" err="1">
                          <a:solidFill>
                            <a:schemeClr val="bg1"/>
                          </a:solidFill>
                          <a:latin typeface="Varela Round" panose="00000500000000000000" pitchFamily="2" charset="-79"/>
                          <a:cs typeface="Varela Round" panose="00000500000000000000" pitchFamily="2" charset="-79"/>
                        </a:rPr>
                        <a:t>חפ"נ</a:t>
                      </a:r>
                      <a:endParaRPr lang="he-IL" sz="2400" dirty="0">
                        <a:solidFill>
                          <a:schemeClr val="bg1"/>
                        </a:solidFill>
                        <a:latin typeface="Varela Round" panose="00000500000000000000" pitchFamily="2" charset="-79"/>
                        <a:cs typeface="Varela Round" panose="00000500000000000000" pitchFamily="2" charset="-79"/>
                      </a:endParaRPr>
                    </a:p>
                  </a:txBody>
                  <a:tcPr anchor="ctr">
                    <a:solidFill>
                      <a:srgbClr val="12B4BC"/>
                    </a:solidFill>
                  </a:tcPr>
                </a:tc>
                <a:tc>
                  <a:txBody>
                    <a:bodyPr/>
                    <a:lstStyle/>
                    <a:p>
                      <a:pPr algn="ctr" rtl="1"/>
                      <a:r>
                        <a:rPr lang="he-IL" sz="2400" dirty="0" err="1">
                          <a:solidFill>
                            <a:schemeClr val="bg1"/>
                          </a:solidFill>
                          <a:latin typeface="Varela Round" panose="00000500000000000000" pitchFamily="2" charset="-79"/>
                          <a:cs typeface="Varela Round" panose="00000500000000000000" pitchFamily="2" charset="-79"/>
                        </a:rPr>
                        <a:t>חפי"צ</a:t>
                      </a:r>
                      <a:endParaRPr lang="he-IL" sz="2400" dirty="0">
                        <a:solidFill>
                          <a:schemeClr val="bg1"/>
                        </a:solidFill>
                        <a:latin typeface="Varela Round" panose="00000500000000000000" pitchFamily="2" charset="-79"/>
                        <a:cs typeface="Varela Round" panose="00000500000000000000" pitchFamily="2" charset="-79"/>
                      </a:endParaRP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נפ"י/ו</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נל"א</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נל"י/ה</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ע"ו/י</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ע"ע</a:t>
                      </a:r>
                    </a:p>
                  </a:txBody>
                  <a:tcPr anchor="ctr">
                    <a:solidFill>
                      <a:srgbClr val="12B4BC"/>
                    </a:solidFill>
                  </a:tcPr>
                </a:tc>
                <a:extLst>
                  <a:ext uri="{0D108BD9-81ED-4DB2-BD59-A6C34878D82A}">
                    <a16:rowId xmlns:a16="http://schemas.microsoft.com/office/drawing/2014/main" val="3656045612"/>
                  </a:ext>
                </a:extLst>
              </a:tr>
              <a:tr h="522515">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נִבְחָן</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1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err="1">
                          <a:solidFill>
                            <a:schemeClr val="tx1"/>
                          </a:solidFill>
                          <a:latin typeface="Varela Round" panose="00000500000000000000" pitchFamily="2" charset="-79"/>
                          <a:ea typeface="+mn-ea"/>
                          <a:cs typeface="Varela Round" panose="00000500000000000000" pitchFamily="2" charset="-79"/>
                        </a:rPr>
                        <a:t>נִדָּח</a:t>
                      </a:r>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1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err="1">
                          <a:solidFill>
                            <a:schemeClr val="tx1"/>
                          </a:solidFill>
                          <a:latin typeface="Varela Round" panose="00000500000000000000" pitchFamily="2" charset="-79"/>
                          <a:ea typeface="+mn-ea"/>
                          <a:cs typeface="Varela Round" panose="00000500000000000000" pitchFamily="2" charset="-79"/>
                        </a:rPr>
                        <a:t>נִצָּב</a:t>
                      </a:r>
                      <a:r>
                        <a:rPr lang="he-IL" sz="2800" b="1" kern="1200" dirty="0">
                          <a:solidFill>
                            <a:schemeClr val="tx1"/>
                          </a:solidFill>
                          <a:latin typeface="Varela Round" panose="00000500000000000000" pitchFamily="2" charset="-79"/>
                          <a:ea typeface="+mn-ea"/>
                          <a:cs typeface="Varela Round" panose="00000500000000000000" pitchFamily="2" charset="-79"/>
                        </a:rPr>
                        <a:t>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a:solidFill>
                            <a:schemeClr val="tx1"/>
                          </a:solidFill>
                          <a:latin typeface="Varela Round" panose="00000500000000000000" pitchFamily="2" charset="-79"/>
                          <a:ea typeface="+mn-ea"/>
                          <a:cs typeface="Varela Round" panose="00000500000000000000" pitchFamily="2" charset="-79"/>
                        </a:rPr>
                        <a:t>נוֹשָן</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נִפְלָא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נִבְזֶה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נָבוֹן </a:t>
                      </a:r>
                      <a:endParaRPr lang="he-IL" sz="1800" kern="1200" dirty="0">
                        <a:solidFill>
                          <a:schemeClr val="tx1"/>
                        </a:solidFill>
                        <a:effectLst/>
                        <a:latin typeface="+mn-lt"/>
                        <a:ea typeface="+mn-ea"/>
                        <a:cs typeface="+mn-cs"/>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a:solidFill>
                            <a:schemeClr val="tx1"/>
                          </a:solidFill>
                          <a:latin typeface="Varela Round" panose="00000500000000000000" pitchFamily="2" charset="-79"/>
                          <a:ea typeface="+mn-ea"/>
                          <a:cs typeface="Varela Round" panose="00000500000000000000" pitchFamily="2" charset="-79"/>
                        </a:rPr>
                        <a:t>נָמֵס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extLst>
                  <a:ext uri="{0D108BD9-81ED-4DB2-BD59-A6C34878D82A}">
                    <a16:rowId xmlns:a16="http://schemas.microsoft.com/office/drawing/2014/main" val="2337015648"/>
                  </a:ext>
                </a:extLst>
              </a:tr>
            </a:tbl>
          </a:graphicData>
        </a:graphic>
      </p:graphicFrame>
      <p:sp>
        <p:nvSpPr>
          <p:cNvPr id="5" name="כותרת 1">
            <a:extLst>
              <a:ext uri="{FF2B5EF4-FFF2-40B4-BE49-F238E27FC236}">
                <a16:creationId xmlns:a16="http://schemas.microsoft.com/office/drawing/2014/main" id="{DDE4AB0F-F292-4736-B411-799943B520CF}"/>
              </a:ext>
            </a:extLst>
          </p:cNvPr>
          <p:cNvSpPr>
            <a:spLocks noGrp="1"/>
          </p:cNvSpPr>
          <p:nvPr>
            <p:ph type="title"/>
          </p:nvPr>
        </p:nvSpPr>
        <p:spPr>
          <a:xfrm>
            <a:off x="2549769" y="213094"/>
            <a:ext cx="9642231" cy="720000"/>
          </a:xfrm>
        </p:spPr>
        <p:txBody>
          <a:bodyPr/>
          <a:lstStyle/>
          <a:p>
            <a:r>
              <a:rPr lang="he-IL" dirty="0"/>
              <a:t>צורות הבינוני בבניין נפעל</a:t>
            </a:r>
          </a:p>
        </p:txBody>
      </p:sp>
      <p:graphicFrame>
        <p:nvGraphicFramePr>
          <p:cNvPr id="20" name="טבלה 19">
            <a:extLst>
              <a:ext uri="{FF2B5EF4-FFF2-40B4-BE49-F238E27FC236}">
                <a16:creationId xmlns:a16="http://schemas.microsoft.com/office/drawing/2014/main" id="{FB07F6FE-C755-41B7-AC96-F5CAB92ED2E4}"/>
              </a:ext>
            </a:extLst>
          </p:cNvPr>
          <p:cNvGraphicFramePr>
            <a:graphicFrameLocks noGrp="1"/>
          </p:cNvGraphicFramePr>
          <p:nvPr>
            <p:extLst>
              <p:ext uri="{D42A27DB-BD31-4B8C-83A1-F6EECF244321}">
                <p14:modId xmlns:p14="http://schemas.microsoft.com/office/powerpoint/2010/main" val="2038038945"/>
              </p:ext>
            </p:extLst>
          </p:nvPr>
        </p:nvGraphicFramePr>
        <p:xfrm>
          <a:off x="10144752" y="3311018"/>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ב</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ח</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ן</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26" name="טבלה 25">
            <a:extLst>
              <a:ext uri="{FF2B5EF4-FFF2-40B4-BE49-F238E27FC236}">
                <a16:creationId xmlns:a16="http://schemas.microsoft.com/office/drawing/2014/main" id="{C0974332-7A57-4BE2-A9BD-F750A4AD3E00}"/>
              </a:ext>
            </a:extLst>
          </p:cNvPr>
          <p:cNvGraphicFramePr>
            <a:graphicFrameLocks noGrp="1"/>
          </p:cNvGraphicFramePr>
          <p:nvPr>
            <p:extLst>
              <p:ext uri="{D42A27DB-BD31-4B8C-83A1-F6EECF244321}">
                <p14:modId xmlns:p14="http://schemas.microsoft.com/office/powerpoint/2010/main" val="321995616"/>
              </p:ext>
            </p:extLst>
          </p:nvPr>
        </p:nvGraphicFramePr>
        <p:xfrm>
          <a:off x="7600338" y="3311018"/>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47724">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צ</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ב</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27" name="טבלה 26">
            <a:extLst>
              <a:ext uri="{FF2B5EF4-FFF2-40B4-BE49-F238E27FC236}">
                <a16:creationId xmlns:a16="http://schemas.microsoft.com/office/drawing/2014/main" id="{16D2707E-8BBA-41BD-87B8-D20179BB8512}"/>
              </a:ext>
            </a:extLst>
          </p:cNvPr>
          <p:cNvGraphicFramePr>
            <a:graphicFrameLocks noGrp="1"/>
          </p:cNvGraphicFramePr>
          <p:nvPr>
            <p:extLst>
              <p:ext uri="{D42A27DB-BD31-4B8C-83A1-F6EECF244321}">
                <p14:modId xmlns:p14="http://schemas.microsoft.com/office/powerpoint/2010/main" val="3241476716"/>
              </p:ext>
            </p:extLst>
          </p:nvPr>
        </p:nvGraphicFramePr>
        <p:xfrm>
          <a:off x="4911118" y="3311018"/>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פ</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א</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32" name="טבלה 31">
            <a:extLst>
              <a:ext uri="{FF2B5EF4-FFF2-40B4-BE49-F238E27FC236}">
                <a16:creationId xmlns:a16="http://schemas.microsoft.com/office/drawing/2014/main" id="{068AE135-E92B-4467-B869-00FB38E18E8E}"/>
              </a:ext>
            </a:extLst>
          </p:cNvPr>
          <p:cNvGraphicFramePr>
            <a:graphicFrameLocks noGrp="1"/>
          </p:cNvGraphicFramePr>
          <p:nvPr>
            <p:extLst>
              <p:ext uri="{D42A27DB-BD31-4B8C-83A1-F6EECF244321}">
                <p14:modId xmlns:p14="http://schemas.microsoft.com/office/powerpoint/2010/main" val="2628844160"/>
              </p:ext>
            </p:extLst>
          </p:nvPr>
        </p:nvGraphicFramePr>
        <p:xfrm>
          <a:off x="3618271" y="3311018"/>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ב</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ז</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ה</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36" name="טבלה 35">
            <a:extLst>
              <a:ext uri="{FF2B5EF4-FFF2-40B4-BE49-F238E27FC236}">
                <a16:creationId xmlns:a16="http://schemas.microsoft.com/office/drawing/2014/main" id="{A4FBB1A5-0819-43E0-9881-2BDB692F9986}"/>
              </a:ext>
            </a:extLst>
          </p:cNvPr>
          <p:cNvGraphicFramePr>
            <a:graphicFrameLocks noGrp="1"/>
          </p:cNvGraphicFramePr>
          <p:nvPr>
            <p:extLst>
              <p:ext uri="{D42A27DB-BD31-4B8C-83A1-F6EECF244321}">
                <p14:modId xmlns:p14="http://schemas.microsoft.com/office/powerpoint/2010/main" val="1799528239"/>
              </p:ext>
            </p:extLst>
          </p:nvPr>
        </p:nvGraphicFramePr>
        <p:xfrm>
          <a:off x="2316570" y="3311158"/>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ב</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ן</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sp>
        <p:nvSpPr>
          <p:cNvPr id="43" name="תרשים זרימה: הכנה 42">
            <a:extLst>
              <a:ext uri="{FF2B5EF4-FFF2-40B4-BE49-F238E27FC236}">
                <a16:creationId xmlns:a16="http://schemas.microsoft.com/office/drawing/2014/main" id="{A95B683C-BDD5-41CB-A854-1394FD1AD753}"/>
              </a:ext>
            </a:extLst>
          </p:cNvPr>
          <p:cNvSpPr/>
          <p:nvPr/>
        </p:nvSpPr>
        <p:spPr>
          <a:xfrm>
            <a:off x="5124630" y="1102451"/>
            <a:ext cx="1942740" cy="567437"/>
          </a:xfrm>
          <a:prstGeom prst="flowChartPreparation">
            <a:avLst/>
          </a:prstGeom>
          <a:solidFill>
            <a:srgbClr val="12B4BC"/>
          </a:solidFill>
          <a:ln>
            <a:solidFill>
              <a:srgbClr val="12B4BC"/>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b="1" dirty="0">
                <a:solidFill>
                  <a:schemeClr val="bg1"/>
                </a:solidFill>
                <a:latin typeface="Varela Round" panose="00000500000000000000" pitchFamily="2" charset="-79"/>
                <a:cs typeface="Varela Round" panose="00000500000000000000" pitchFamily="2" charset="-79"/>
              </a:rPr>
              <a:t>נִ</a:t>
            </a:r>
            <a:r>
              <a:rPr lang="he-IL" sz="3200" b="1" dirty="0">
                <a:solidFill>
                  <a:schemeClr val="tx1"/>
                </a:solidFill>
                <a:latin typeface="Varela Round" panose="00000500000000000000" pitchFamily="2" charset="-79"/>
                <a:cs typeface="Varela Round" panose="00000500000000000000" pitchFamily="2" charset="-79"/>
              </a:rPr>
              <a:t>קְטָל</a:t>
            </a:r>
            <a:endParaRPr lang="he-IL" b="1" dirty="0">
              <a:solidFill>
                <a:schemeClr val="tx1"/>
              </a:solidFill>
              <a:latin typeface="Varela Round" panose="00000500000000000000" pitchFamily="2" charset="-79"/>
              <a:cs typeface="Varela Round" panose="00000500000000000000" pitchFamily="2" charset="-79"/>
            </a:endParaRPr>
          </a:p>
        </p:txBody>
      </p:sp>
      <p:cxnSp>
        <p:nvCxnSpPr>
          <p:cNvPr id="48" name="מחבר ישר 47">
            <a:extLst>
              <a:ext uri="{FF2B5EF4-FFF2-40B4-BE49-F238E27FC236}">
                <a16:creationId xmlns:a16="http://schemas.microsoft.com/office/drawing/2014/main" id="{1C3C63BB-B413-4019-92C4-8322165CA5B6}"/>
              </a:ext>
            </a:extLst>
          </p:cNvPr>
          <p:cNvCxnSpPr/>
          <p:nvPr/>
        </p:nvCxnSpPr>
        <p:spPr>
          <a:xfrm flipH="1">
            <a:off x="8170151" y="3395973"/>
            <a:ext cx="133350" cy="200025"/>
          </a:xfrm>
          <a:prstGeom prst="line">
            <a:avLst/>
          </a:prstGeom>
          <a:ln>
            <a:solidFill>
              <a:srgbClr val="92D050"/>
            </a:solidFill>
          </a:ln>
        </p:spPr>
        <p:style>
          <a:lnRef idx="2">
            <a:schemeClr val="accent3"/>
          </a:lnRef>
          <a:fillRef idx="0">
            <a:schemeClr val="accent3"/>
          </a:fillRef>
          <a:effectRef idx="1">
            <a:schemeClr val="accent3"/>
          </a:effectRef>
          <a:fontRef idx="minor">
            <a:schemeClr val="tx1"/>
          </a:fontRef>
        </p:style>
      </p:cxnSp>
      <p:graphicFrame>
        <p:nvGraphicFramePr>
          <p:cNvPr id="21" name="טבלה 20">
            <a:extLst>
              <a:ext uri="{FF2B5EF4-FFF2-40B4-BE49-F238E27FC236}">
                <a16:creationId xmlns:a16="http://schemas.microsoft.com/office/drawing/2014/main" id="{816CE924-8437-422A-A968-E3EE35E9C1FD}"/>
              </a:ext>
            </a:extLst>
          </p:cNvPr>
          <p:cNvGraphicFramePr>
            <a:graphicFrameLocks noGrp="1"/>
          </p:cNvGraphicFramePr>
          <p:nvPr>
            <p:extLst>
              <p:ext uri="{D42A27DB-BD31-4B8C-83A1-F6EECF244321}">
                <p14:modId xmlns:p14="http://schemas.microsoft.com/office/powerpoint/2010/main" val="1493757783"/>
              </p:ext>
            </p:extLst>
          </p:nvPr>
        </p:nvGraphicFramePr>
        <p:xfrm>
          <a:off x="1002608" y="3311158"/>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ס</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ס</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cxnSp>
        <p:nvCxnSpPr>
          <p:cNvPr id="50" name="מחבר ישר 49">
            <a:extLst>
              <a:ext uri="{FF2B5EF4-FFF2-40B4-BE49-F238E27FC236}">
                <a16:creationId xmlns:a16="http://schemas.microsoft.com/office/drawing/2014/main" id="{9A3E8E95-4A2A-423F-AD6A-44A8AA877FFB}"/>
              </a:ext>
            </a:extLst>
          </p:cNvPr>
          <p:cNvCxnSpPr/>
          <p:nvPr/>
        </p:nvCxnSpPr>
        <p:spPr>
          <a:xfrm flipH="1">
            <a:off x="1064292" y="3392745"/>
            <a:ext cx="133350" cy="200025"/>
          </a:xfrm>
          <a:prstGeom prst="line">
            <a:avLst/>
          </a:prstGeom>
          <a:ln>
            <a:solidFill>
              <a:srgbClr val="92D050"/>
            </a:solidFill>
          </a:ln>
        </p:spPr>
        <p:style>
          <a:lnRef idx="2">
            <a:schemeClr val="accent3"/>
          </a:lnRef>
          <a:fillRef idx="0">
            <a:schemeClr val="accent3"/>
          </a:fillRef>
          <a:effectRef idx="1">
            <a:schemeClr val="accent3"/>
          </a:effectRef>
          <a:fontRef idx="minor">
            <a:schemeClr val="tx1"/>
          </a:fontRef>
        </p:style>
      </p:cxnSp>
      <p:graphicFrame>
        <p:nvGraphicFramePr>
          <p:cNvPr id="2" name="טבלה 1">
            <a:extLst>
              <a:ext uri="{FF2B5EF4-FFF2-40B4-BE49-F238E27FC236}">
                <a16:creationId xmlns:a16="http://schemas.microsoft.com/office/drawing/2014/main" id="{D6BCD502-A607-4A40-AE79-3AAC6ACAE1CB}"/>
              </a:ext>
            </a:extLst>
          </p:cNvPr>
          <p:cNvGraphicFramePr>
            <a:graphicFrameLocks noGrp="1"/>
          </p:cNvGraphicFramePr>
          <p:nvPr>
            <p:extLst>
              <p:ext uri="{D42A27DB-BD31-4B8C-83A1-F6EECF244321}">
                <p14:modId xmlns:p14="http://schemas.microsoft.com/office/powerpoint/2010/main" val="306258327"/>
              </p:ext>
            </p:extLst>
          </p:nvPr>
        </p:nvGraphicFramePr>
        <p:xfrm>
          <a:off x="2189682" y="4293646"/>
          <a:ext cx="1279376" cy="2076995"/>
        </p:xfrm>
        <a:graphic>
          <a:graphicData uri="http://schemas.openxmlformats.org/drawingml/2006/table">
            <a:tbl>
              <a:tblPr rtl="1" firstRow="1" bandRow="1">
                <a:tableStyleId>{5940675A-B579-460E-94D1-54222C63F5DA}</a:tableStyleId>
              </a:tblPr>
              <a:tblGrid>
                <a:gridCol w="1279376">
                  <a:extLst>
                    <a:ext uri="{9D8B030D-6E8A-4147-A177-3AD203B41FA5}">
                      <a16:colId xmlns:a16="http://schemas.microsoft.com/office/drawing/2014/main" val="1902495291"/>
                    </a:ext>
                  </a:extLst>
                </a:gridCol>
              </a:tblGrid>
              <a:tr h="522515">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ע"ו/י</a:t>
                      </a:r>
                    </a:p>
                  </a:txBody>
                  <a:tcPr anchor="ctr">
                    <a:solidFill>
                      <a:srgbClr val="12B4BC"/>
                    </a:solidFill>
                  </a:tcPr>
                </a:tc>
                <a:extLst>
                  <a:ext uri="{0D108BD9-81ED-4DB2-BD59-A6C34878D82A}">
                    <a16:rowId xmlns:a16="http://schemas.microsoft.com/office/drawing/2014/main" val="4143390387"/>
                  </a:ext>
                </a:extLst>
              </a:tr>
              <a:tr h="522515">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a:solidFill>
                            <a:schemeClr val="tx1"/>
                          </a:solidFill>
                          <a:latin typeface="Varela Round" panose="00000500000000000000" pitchFamily="2" charset="-79"/>
                          <a:ea typeface="+mn-ea"/>
                          <a:cs typeface="Varela Round" panose="00000500000000000000" pitchFamily="2" charset="-79"/>
                        </a:rPr>
                        <a:t>נִשּוֹם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extLst>
                  <a:ext uri="{0D108BD9-81ED-4DB2-BD59-A6C34878D82A}">
                    <a16:rowId xmlns:a16="http://schemas.microsoft.com/office/drawing/2014/main" val="2993308160"/>
                  </a:ext>
                </a:extLst>
              </a:tr>
            </a:tbl>
          </a:graphicData>
        </a:graphic>
      </p:graphicFrame>
      <p:graphicFrame>
        <p:nvGraphicFramePr>
          <p:cNvPr id="29" name="טבלה 28">
            <a:extLst>
              <a:ext uri="{FF2B5EF4-FFF2-40B4-BE49-F238E27FC236}">
                <a16:creationId xmlns:a16="http://schemas.microsoft.com/office/drawing/2014/main" id="{BE815B28-A802-49B4-B082-F89CDFC27959}"/>
              </a:ext>
            </a:extLst>
          </p:cNvPr>
          <p:cNvGraphicFramePr>
            <a:graphicFrameLocks noGrp="1"/>
          </p:cNvGraphicFramePr>
          <p:nvPr>
            <p:extLst>
              <p:ext uri="{D42A27DB-BD31-4B8C-83A1-F6EECF244321}">
                <p14:modId xmlns:p14="http://schemas.microsoft.com/office/powerpoint/2010/main" val="3096387429"/>
              </p:ext>
            </p:extLst>
          </p:nvPr>
        </p:nvGraphicFramePr>
        <p:xfrm>
          <a:off x="2309162" y="5594563"/>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ש</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ם</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30" name="טבלה 29">
            <a:extLst>
              <a:ext uri="{FF2B5EF4-FFF2-40B4-BE49-F238E27FC236}">
                <a16:creationId xmlns:a16="http://schemas.microsoft.com/office/drawing/2014/main" id="{EC506145-3B89-483E-817F-650D2FC74805}"/>
              </a:ext>
            </a:extLst>
          </p:cNvPr>
          <p:cNvGraphicFramePr>
            <a:graphicFrameLocks noGrp="1"/>
          </p:cNvGraphicFramePr>
          <p:nvPr>
            <p:extLst>
              <p:ext uri="{D42A27DB-BD31-4B8C-83A1-F6EECF244321}">
                <p14:modId xmlns:p14="http://schemas.microsoft.com/office/powerpoint/2010/main" val="1087642485"/>
              </p:ext>
            </p:extLst>
          </p:nvPr>
        </p:nvGraphicFramePr>
        <p:xfrm>
          <a:off x="8868890" y="3311018"/>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ד</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ח</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31" name="טבלה 30">
            <a:extLst>
              <a:ext uri="{FF2B5EF4-FFF2-40B4-BE49-F238E27FC236}">
                <a16:creationId xmlns:a16="http://schemas.microsoft.com/office/drawing/2014/main" id="{7DA8BE8D-482B-4CFE-8B9D-759819D7B93F}"/>
              </a:ext>
            </a:extLst>
          </p:cNvPr>
          <p:cNvGraphicFramePr>
            <a:graphicFrameLocks noGrp="1"/>
          </p:cNvGraphicFramePr>
          <p:nvPr>
            <p:extLst>
              <p:ext uri="{D42A27DB-BD31-4B8C-83A1-F6EECF244321}">
                <p14:modId xmlns:p14="http://schemas.microsoft.com/office/powerpoint/2010/main" val="290517888"/>
              </p:ext>
            </p:extLst>
          </p:nvPr>
        </p:nvGraphicFramePr>
        <p:xfrm>
          <a:off x="6245604" y="3311018"/>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47724">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ש</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ן</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cxnSp>
        <p:nvCxnSpPr>
          <p:cNvPr id="33" name="מחבר ישר 32">
            <a:extLst>
              <a:ext uri="{FF2B5EF4-FFF2-40B4-BE49-F238E27FC236}">
                <a16:creationId xmlns:a16="http://schemas.microsoft.com/office/drawing/2014/main" id="{828CA166-0C5F-465F-B91E-237504785C8A}"/>
              </a:ext>
            </a:extLst>
          </p:cNvPr>
          <p:cNvCxnSpPr/>
          <p:nvPr/>
        </p:nvCxnSpPr>
        <p:spPr>
          <a:xfrm flipH="1">
            <a:off x="9445683" y="3392744"/>
            <a:ext cx="133350" cy="200025"/>
          </a:xfrm>
          <a:prstGeom prst="line">
            <a:avLst/>
          </a:prstGeom>
          <a:ln>
            <a:solidFill>
              <a:srgbClr val="92D050"/>
            </a:solidFill>
          </a:ln>
        </p:spPr>
        <p:style>
          <a:lnRef idx="2">
            <a:schemeClr val="accent3"/>
          </a:lnRef>
          <a:fillRef idx="0">
            <a:schemeClr val="accent3"/>
          </a:fillRef>
          <a:effectRef idx="1">
            <a:schemeClr val="accent3"/>
          </a:effectRef>
          <a:fontRef idx="minor">
            <a:schemeClr val="tx1"/>
          </a:fontRef>
        </p:style>
      </p:cxnSp>
    </p:spTree>
    <p:custDataLst>
      <p:tags r:id="rId1"/>
    </p:custDataLst>
    <p:extLst>
      <p:ext uri="{BB962C8B-B14F-4D97-AF65-F5344CB8AC3E}">
        <p14:creationId xmlns:p14="http://schemas.microsoft.com/office/powerpoint/2010/main" val="175909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A02EA6CB-F6F5-4722-B695-5775A4A9D987}"/>
              </a:ext>
            </a:extLst>
          </p:cNvPr>
          <p:cNvGraphicFramePr>
            <a:graphicFrameLocks noGrp="1"/>
          </p:cNvGraphicFramePr>
          <p:nvPr>
            <p:extLst>
              <p:ext uri="{D42A27DB-BD31-4B8C-83A1-F6EECF244321}">
                <p14:modId xmlns:p14="http://schemas.microsoft.com/office/powerpoint/2010/main" val="3618787958"/>
              </p:ext>
            </p:extLst>
          </p:nvPr>
        </p:nvGraphicFramePr>
        <p:xfrm>
          <a:off x="2177649" y="2026662"/>
          <a:ext cx="9142819" cy="2076995"/>
        </p:xfrm>
        <a:graphic>
          <a:graphicData uri="http://schemas.openxmlformats.org/drawingml/2006/table">
            <a:tbl>
              <a:tblPr rtl="1" firstRow="1" bandRow="1">
                <a:tableStyleId>{5940675A-B579-460E-94D1-54222C63F5DA}</a:tableStyleId>
              </a:tblPr>
              <a:tblGrid>
                <a:gridCol w="1306117">
                  <a:extLst>
                    <a:ext uri="{9D8B030D-6E8A-4147-A177-3AD203B41FA5}">
                      <a16:colId xmlns:a16="http://schemas.microsoft.com/office/drawing/2014/main" val="40934901"/>
                    </a:ext>
                  </a:extLst>
                </a:gridCol>
                <a:gridCol w="1306117">
                  <a:extLst>
                    <a:ext uri="{9D8B030D-6E8A-4147-A177-3AD203B41FA5}">
                      <a16:colId xmlns:a16="http://schemas.microsoft.com/office/drawing/2014/main" val="1733793977"/>
                    </a:ext>
                  </a:extLst>
                </a:gridCol>
                <a:gridCol w="1306117">
                  <a:extLst>
                    <a:ext uri="{9D8B030D-6E8A-4147-A177-3AD203B41FA5}">
                      <a16:colId xmlns:a16="http://schemas.microsoft.com/office/drawing/2014/main" val="139258804"/>
                    </a:ext>
                  </a:extLst>
                </a:gridCol>
                <a:gridCol w="1306117">
                  <a:extLst>
                    <a:ext uri="{9D8B030D-6E8A-4147-A177-3AD203B41FA5}">
                      <a16:colId xmlns:a16="http://schemas.microsoft.com/office/drawing/2014/main" val="4174672434"/>
                    </a:ext>
                  </a:extLst>
                </a:gridCol>
                <a:gridCol w="1306117">
                  <a:extLst>
                    <a:ext uri="{9D8B030D-6E8A-4147-A177-3AD203B41FA5}">
                      <a16:colId xmlns:a16="http://schemas.microsoft.com/office/drawing/2014/main" val="4045554586"/>
                    </a:ext>
                  </a:extLst>
                </a:gridCol>
                <a:gridCol w="1306117">
                  <a:extLst>
                    <a:ext uri="{9D8B030D-6E8A-4147-A177-3AD203B41FA5}">
                      <a16:colId xmlns:a16="http://schemas.microsoft.com/office/drawing/2014/main" val="318746832"/>
                    </a:ext>
                  </a:extLst>
                </a:gridCol>
                <a:gridCol w="1306117">
                  <a:extLst>
                    <a:ext uri="{9D8B030D-6E8A-4147-A177-3AD203B41FA5}">
                      <a16:colId xmlns:a16="http://schemas.microsoft.com/office/drawing/2014/main" val="1403569267"/>
                    </a:ext>
                  </a:extLst>
                </a:gridCol>
              </a:tblGrid>
              <a:tr h="522515">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שלמים</a:t>
                      </a:r>
                    </a:p>
                  </a:txBody>
                  <a:tcPr anchor="ctr">
                    <a:solidFill>
                      <a:srgbClr val="12B4BC"/>
                    </a:solidFill>
                  </a:tcPr>
                </a:tc>
                <a:tc>
                  <a:txBody>
                    <a:bodyPr/>
                    <a:lstStyle/>
                    <a:p>
                      <a:pPr algn="ctr" rtl="1"/>
                      <a:r>
                        <a:rPr lang="he-IL" sz="2400" dirty="0" err="1">
                          <a:solidFill>
                            <a:schemeClr val="bg1"/>
                          </a:solidFill>
                          <a:latin typeface="Varela Round" panose="00000500000000000000" pitchFamily="2" charset="-79"/>
                          <a:cs typeface="Varela Round" panose="00000500000000000000" pitchFamily="2" charset="-79"/>
                        </a:rPr>
                        <a:t>חפ"נ</a:t>
                      </a:r>
                      <a:endParaRPr lang="he-IL" sz="2400" dirty="0">
                        <a:solidFill>
                          <a:schemeClr val="bg1"/>
                        </a:solidFill>
                        <a:latin typeface="Varela Round" panose="00000500000000000000" pitchFamily="2" charset="-79"/>
                        <a:cs typeface="Varela Round" panose="00000500000000000000" pitchFamily="2" charset="-79"/>
                      </a:endParaRPr>
                    </a:p>
                  </a:txBody>
                  <a:tcPr anchor="ctr">
                    <a:solidFill>
                      <a:srgbClr val="12B4BC"/>
                    </a:solidFill>
                  </a:tcPr>
                </a:tc>
                <a:tc>
                  <a:txBody>
                    <a:bodyPr/>
                    <a:lstStyle/>
                    <a:p>
                      <a:pPr algn="ctr" rtl="1"/>
                      <a:r>
                        <a:rPr lang="he-IL" sz="2400" dirty="0" err="1">
                          <a:solidFill>
                            <a:schemeClr val="bg1"/>
                          </a:solidFill>
                          <a:latin typeface="Varela Round" panose="00000500000000000000" pitchFamily="2" charset="-79"/>
                          <a:cs typeface="Varela Round" panose="00000500000000000000" pitchFamily="2" charset="-79"/>
                        </a:rPr>
                        <a:t>חפי"צ</a:t>
                      </a:r>
                      <a:endParaRPr lang="he-IL" sz="2400" dirty="0">
                        <a:solidFill>
                          <a:schemeClr val="bg1"/>
                        </a:solidFill>
                        <a:latin typeface="Varela Round" panose="00000500000000000000" pitchFamily="2" charset="-79"/>
                        <a:cs typeface="Varela Round" panose="00000500000000000000" pitchFamily="2" charset="-79"/>
                      </a:endParaRP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נפ"י/ו</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נל"א</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נל"י/ה</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ע"ו/י</a:t>
                      </a:r>
                    </a:p>
                  </a:txBody>
                  <a:tcPr anchor="ctr">
                    <a:solidFill>
                      <a:srgbClr val="12B4BC"/>
                    </a:solidFill>
                  </a:tcPr>
                </a:tc>
                <a:extLst>
                  <a:ext uri="{0D108BD9-81ED-4DB2-BD59-A6C34878D82A}">
                    <a16:rowId xmlns:a16="http://schemas.microsoft.com/office/drawing/2014/main" val="3656045612"/>
                  </a:ext>
                </a:extLst>
              </a:tr>
              <a:tr h="522515">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מַלְחִין</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1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a:solidFill>
                            <a:schemeClr val="tx1"/>
                          </a:solidFill>
                          <a:latin typeface="Varela Round" panose="00000500000000000000" pitchFamily="2" charset="-79"/>
                          <a:ea typeface="+mn-ea"/>
                          <a:cs typeface="Varela Round" panose="00000500000000000000" pitchFamily="2" charset="-79"/>
                        </a:rPr>
                        <a:t>מַצִּיל</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1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a:solidFill>
                            <a:schemeClr val="tx1"/>
                          </a:solidFill>
                          <a:latin typeface="Varela Round" panose="00000500000000000000" pitchFamily="2" charset="-79"/>
                          <a:ea typeface="+mn-ea"/>
                          <a:cs typeface="Varela Round" panose="00000500000000000000" pitchFamily="2" charset="-79"/>
                        </a:rPr>
                        <a:t>מַצִּית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a:solidFill>
                            <a:schemeClr val="tx1"/>
                          </a:solidFill>
                          <a:latin typeface="Varela Round" panose="00000500000000000000" pitchFamily="2" charset="-79"/>
                          <a:ea typeface="+mn-ea"/>
                          <a:cs typeface="Varela Round" panose="00000500000000000000" pitchFamily="2" charset="-79"/>
                        </a:rPr>
                        <a:t>מוֹעִיל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מַקְפִּיא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מַרְצֶה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מֵפִיק  </a:t>
                      </a:r>
                      <a:endParaRPr lang="he-IL" sz="1800" kern="1200" dirty="0">
                        <a:solidFill>
                          <a:schemeClr val="tx1"/>
                        </a:solidFill>
                        <a:effectLst/>
                        <a:latin typeface="+mn-lt"/>
                        <a:ea typeface="+mn-ea"/>
                        <a:cs typeface="+mn-cs"/>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extLst>
                  <a:ext uri="{0D108BD9-81ED-4DB2-BD59-A6C34878D82A}">
                    <a16:rowId xmlns:a16="http://schemas.microsoft.com/office/drawing/2014/main" val="2337015648"/>
                  </a:ext>
                </a:extLst>
              </a:tr>
            </a:tbl>
          </a:graphicData>
        </a:graphic>
      </p:graphicFrame>
      <p:sp>
        <p:nvSpPr>
          <p:cNvPr id="5" name="כותרת 1">
            <a:extLst>
              <a:ext uri="{FF2B5EF4-FFF2-40B4-BE49-F238E27FC236}">
                <a16:creationId xmlns:a16="http://schemas.microsoft.com/office/drawing/2014/main" id="{DDE4AB0F-F292-4736-B411-799943B520CF}"/>
              </a:ext>
            </a:extLst>
          </p:cNvPr>
          <p:cNvSpPr>
            <a:spLocks noGrp="1"/>
          </p:cNvSpPr>
          <p:nvPr>
            <p:ph type="title"/>
          </p:nvPr>
        </p:nvSpPr>
        <p:spPr>
          <a:xfrm>
            <a:off x="2549769" y="213094"/>
            <a:ext cx="9642231" cy="720000"/>
          </a:xfrm>
        </p:spPr>
        <p:txBody>
          <a:bodyPr/>
          <a:lstStyle/>
          <a:p>
            <a:r>
              <a:rPr lang="he-IL" dirty="0"/>
              <a:t>צורות הבינוני בבניין הפעיל</a:t>
            </a:r>
          </a:p>
        </p:txBody>
      </p:sp>
      <p:graphicFrame>
        <p:nvGraphicFramePr>
          <p:cNvPr id="20" name="טבלה 19">
            <a:extLst>
              <a:ext uri="{FF2B5EF4-FFF2-40B4-BE49-F238E27FC236}">
                <a16:creationId xmlns:a16="http://schemas.microsoft.com/office/drawing/2014/main" id="{FB07F6FE-C755-41B7-AC96-F5CAB92ED2E4}"/>
              </a:ext>
            </a:extLst>
          </p:cNvPr>
          <p:cNvGraphicFramePr>
            <a:graphicFrameLocks noGrp="1"/>
          </p:cNvGraphicFramePr>
          <p:nvPr>
            <p:extLst>
              <p:ext uri="{D42A27DB-BD31-4B8C-83A1-F6EECF244321}">
                <p14:modId xmlns:p14="http://schemas.microsoft.com/office/powerpoint/2010/main" val="1437638955"/>
              </p:ext>
            </p:extLst>
          </p:nvPr>
        </p:nvGraphicFramePr>
        <p:xfrm>
          <a:off x="10148059" y="3315575"/>
          <a:ext cx="1041400" cy="731520"/>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1048129697"/>
                    </a:ext>
                  </a:extLst>
                </a:gridCol>
                <a:gridCol w="208280">
                  <a:extLst>
                    <a:ext uri="{9D8B030D-6E8A-4147-A177-3AD203B41FA5}">
                      <a16:colId xmlns:a16="http://schemas.microsoft.com/office/drawing/2014/main" val="2897531480"/>
                    </a:ext>
                  </a:extLst>
                </a:gridCol>
                <a:gridCol w="208280">
                  <a:extLst>
                    <a:ext uri="{9D8B030D-6E8A-4147-A177-3AD203B41FA5}">
                      <a16:colId xmlns:a16="http://schemas.microsoft.com/office/drawing/2014/main" val="3544941204"/>
                    </a:ext>
                  </a:extLst>
                </a:gridCol>
                <a:gridCol w="208280">
                  <a:extLst>
                    <a:ext uri="{9D8B030D-6E8A-4147-A177-3AD203B41FA5}">
                      <a16:colId xmlns:a16="http://schemas.microsoft.com/office/drawing/2014/main" val="729779143"/>
                    </a:ext>
                  </a:extLst>
                </a:gridCol>
                <a:gridCol w="20828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ח</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ן</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sp>
        <p:nvSpPr>
          <p:cNvPr id="43" name="תרשים זרימה: הכנה 42">
            <a:extLst>
              <a:ext uri="{FF2B5EF4-FFF2-40B4-BE49-F238E27FC236}">
                <a16:creationId xmlns:a16="http://schemas.microsoft.com/office/drawing/2014/main" id="{A95B683C-BDD5-41CB-A854-1394FD1AD753}"/>
              </a:ext>
            </a:extLst>
          </p:cNvPr>
          <p:cNvSpPr/>
          <p:nvPr/>
        </p:nvSpPr>
        <p:spPr>
          <a:xfrm>
            <a:off x="4787153" y="1102451"/>
            <a:ext cx="2280217" cy="567437"/>
          </a:xfrm>
          <a:prstGeom prst="flowChartPreparation">
            <a:avLst/>
          </a:prstGeom>
          <a:solidFill>
            <a:srgbClr val="12B4BC"/>
          </a:solidFill>
          <a:ln>
            <a:solidFill>
              <a:srgbClr val="12B4BC"/>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b="1" dirty="0">
                <a:solidFill>
                  <a:schemeClr val="bg1"/>
                </a:solidFill>
                <a:latin typeface="Varela Round" panose="00000500000000000000" pitchFamily="2" charset="-79"/>
                <a:cs typeface="Varela Round" panose="00000500000000000000" pitchFamily="2" charset="-79"/>
              </a:rPr>
              <a:t>מַ</a:t>
            </a:r>
            <a:r>
              <a:rPr lang="he-IL" sz="3200" b="1" dirty="0">
                <a:solidFill>
                  <a:schemeClr val="tx1"/>
                </a:solidFill>
                <a:latin typeface="Varela Round" panose="00000500000000000000" pitchFamily="2" charset="-79"/>
                <a:cs typeface="Varela Round" panose="00000500000000000000" pitchFamily="2" charset="-79"/>
              </a:rPr>
              <a:t>קְטִ</a:t>
            </a:r>
            <a:r>
              <a:rPr lang="he-IL" sz="3200" b="1" dirty="0">
                <a:solidFill>
                  <a:schemeClr val="bg1"/>
                </a:solidFill>
                <a:latin typeface="Varela Round" panose="00000500000000000000" pitchFamily="2" charset="-79"/>
                <a:cs typeface="Varela Round" panose="00000500000000000000" pitchFamily="2" charset="-79"/>
              </a:rPr>
              <a:t>י</a:t>
            </a:r>
            <a:r>
              <a:rPr lang="he-IL" sz="3200" b="1" dirty="0">
                <a:solidFill>
                  <a:schemeClr val="tx1"/>
                </a:solidFill>
                <a:latin typeface="Varela Round" panose="00000500000000000000" pitchFamily="2" charset="-79"/>
                <a:cs typeface="Varela Round" panose="00000500000000000000" pitchFamily="2" charset="-79"/>
              </a:rPr>
              <a:t>ל</a:t>
            </a:r>
            <a:endParaRPr lang="he-IL" b="1" dirty="0">
              <a:solidFill>
                <a:schemeClr val="tx1"/>
              </a:solidFill>
              <a:latin typeface="Varela Round" panose="00000500000000000000" pitchFamily="2" charset="-79"/>
              <a:cs typeface="Varela Round" panose="00000500000000000000" pitchFamily="2" charset="-79"/>
            </a:endParaRPr>
          </a:p>
        </p:txBody>
      </p:sp>
      <p:graphicFrame>
        <p:nvGraphicFramePr>
          <p:cNvPr id="2" name="טבלה 1">
            <a:extLst>
              <a:ext uri="{FF2B5EF4-FFF2-40B4-BE49-F238E27FC236}">
                <a16:creationId xmlns:a16="http://schemas.microsoft.com/office/drawing/2014/main" id="{D6BCD502-A607-4A40-AE79-3AAC6ACAE1CB}"/>
              </a:ext>
            </a:extLst>
          </p:cNvPr>
          <p:cNvGraphicFramePr>
            <a:graphicFrameLocks noGrp="1"/>
          </p:cNvGraphicFramePr>
          <p:nvPr>
            <p:extLst>
              <p:ext uri="{D42A27DB-BD31-4B8C-83A1-F6EECF244321}">
                <p14:modId xmlns:p14="http://schemas.microsoft.com/office/powerpoint/2010/main" val="2070188161"/>
              </p:ext>
            </p:extLst>
          </p:nvPr>
        </p:nvGraphicFramePr>
        <p:xfrm>
          <a:off x="4326240" y="4349515"/>
          <a:ext cx="2205035" cy="2076995"/>
        </p:xfrm>
        <a:graphic>
          <a:graphicData uri="http://schemas.openxmlformats.org/drawingml/2006/table">
            <a:tbl>
              <a:tblPr rtl="1" firstRow="1" bandRow="1">
                <a:tableStyleId>{5940675A-B579-460E-94D1-54222C63F5DA}</a:tableStyleId>
              </a:tblPr>
              <a:tblGrid>
                <a:gridCol w="2205035">
                  <a:extLst>
                    <a:ext uri="{9D8B030D-6E8A-4147-A177-3AD203B41FA5}">
                      <a16:colId xmlns:a16="http://schemas.microsoft.com/office/drawing/2014/main" val="1902495291"/>
                    </a:ext>
                  </a:extLst>
                </a:gridCol>
              </a:tblGrid>
              <a:tr h="522515">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נפ"י/ו + נל"י/ה</a:t>
                      </a:r>
                    </a:p>
                  </a:txBody>
                  <a:tcPr anchor="ctr">
                    <a:solidFill>
                      <a:srgbClr val="12B4BC"/>
                    </a:solidFill>
                  </a:tcPr>
                </a:tc>
                <a:extLst>
                  <a:ext uri="{0D108BD9-81ED-4DB2-BD59-A6C34878D82A}">
                    <a16:rowId xmlns:a16="http://schemas.microsoft.com/office/drawing/2014/main" val="4143390387"/>
                  </a:ext>
                </a:extLst>
              </a:tr>
              <a:tr h="522515">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a:solidFill>
                            <a:schemeClr val="tx1"/>
                          </a:solidFill>
                          <a:latin typeface="Varela Round" panose="00000500000000000000" pitchFamily="2" charset="-79"/>
                          <a:ea typeface="+mn-ea"/>
                          <a:cs typeface="Varela Round" panose="00000500000000000000" pitchFamily="2" charset="-79"/>
                        </a:rPr>
                        <a:t>מוֹרֶה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extLst>
                  <a:ext uri="{0D108BD9-81ED-4DB2-BD59-A6C34878D82A}">
                    <a16:rowId xmlns:a16="http://schemas.microsoft.com/office/drawing/2014/main" val="2993308160"/>
                  </a:ext>
                </a:extLst>
              </a:tr>
            </a:tbl>
          </a:graphicData>
        </a:graphic>
      </p:graphicFrame>
      <p:graphicFrame>
        <p:nvGraphicFramePr>
          <p:cNvPr id="17" name="טבלה 16">
            <a:extLst>
              <a:ext uri="{FF2B5EF4-FFF2-40B4-BE49-F238E27FC236}">
                <a16:creationId xmlns:a16="http://schemas.microsoft.com/office/drawing/2014/main" id="{05459AA2-8A6E-4665-82D2-053D7584E5E4}"/>
              </a:ext>
            </a:extLst>
          </p:cNvPr>
          <p:cNvGraphicFramePr>
            <a:graphicFrameLocks noGrp="1"/>
          </p:cNvGraphicFramePr>
          <p:nvPr>
            <p:extLst>
              <p:ext uri="{D42A27DB-BD31-4B8C-83A1-F6EECF244321}">
                <p14:modId xmlns:p14="http://schemas.microsoft.com/office/powerpoint/2010/main" val="2948361098"/>
              </p:ext>
            </p:extLst>
          </p:nvPr>
        </p:nvGraphicFramePr>
        <p:xfrm>
          <a:off x="8847160" y="3315575"/>
          <a:ext cx="1041400" cy="731520"/>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1048129697"/>
                    </a:ext>
                  </a:extLst>
                </a:gridCol>
                <a:gridCol w="208280">
                  <a:extLst>
                    <a:ext uri="{9D8B030D-6E8A-4147-A177-3AD203B41FA5}">
                      <a16:colId xmlns:a16="http://schemas.microsoft.com/office/drawing/2014/main" val="2897531480"/>
                    </a:ext>
                  </a:extLst>
                </a:gridCol>
                <a:gridCol w="208280">
                  <a:extLst>
                    <a:ext uri="{9D8B030D-6E8A-4147-A177-3AD203B41FA5}">
                      <a16:colId xmlns:a16="http://schemas.microsoft.com/office/drawing/2014/main" val="3544941204"/>
                    </a:ext>
                  </a:extLst>
                </a:gridCol>
                <a:gridCol w="208280">
                  <a:extLst>
                    <a:ext uri="{9D8B030D-6E8A-4147-A177-3AD203B41FA5}">
                      <a16:colId xmlns:a16="http://schemas.microsoft.com/office/drawing/2014/main" val="729779143"/>
                    </a:ext>
                  </a:extLst>
                </a:gridCol>
                <a:gridCol w="20828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צ</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18" name="טבלה 17">
            <a:extLst>
              <a:ext uri="{FF2B5EF4-FFF2-40B4-BE49-F238E27FC236}">
                <a16:creationId xmlns:a16="http://schemas.microsoft.com/office/drawing/2014/main" id="{9B797FB9-B362-4CE5-9706-FD44C64F4530}"/>
              </a:ext>
            </a:extLst>
          </p:cNvPr>
          <p:cNvGraphicFramePr>
            <a:graphicFrameLocks noGrp="1"/>
          </p:cNvGraphicFramePr>
          <p:nvPr>
            <p:extLst>
              <p:ext uri="{D42A27DB-BD31-4B8C-83A1-F6EECF244321}">
                <p14:modId xmlns:p14="http://schemas.microsoft.com/office/powerpoint/2010/main" val="30623429"/>
              </p:ext>
            </p:extLst>
          </p:nvPr>
        </p:nvGraphicFramePr>
        <p:xfrm>
          <a:off x="7548495" y="3315575"/>
          <a:ext cx="1041400" cy="731520"/>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1048129697"/>
                    </a:ext>
                  </a:extLst>
                </a:gridCol>
                <a:gridCol w="208280">
                  <a:extLst>
                    <a:ext uri="{9D8B030D-6E8A-4147-A177-3AD203B41FA5}">
                      <a16:colId xmlns:a16="http://schemas.microsoft.com/office/drawing/2014/main" val="2897531480"/>
                    </a:ext>
                  </a:extLst>
                </a:gridCol>
                <a:gridCol w="208280">
                  <a:extLst>
                    <a:ext uri="{9D8B030D-6E8A-4147-A177-3AD203B41FA5}">
                      <a16:colId xmlns:a16="http://schemas.microsoft.com/office/drawing/2014/main" val="3544941204"/>
                    </a:ext>
                  </a:extLst>
                </a:gridCol>
                <a:gridCol w="208280">
                  <a:extLst>
                    <a:ext uri="{9D8B030D-6E8A-4147-A177-3AD203B41FA5}">
                      <a16:colId xmlns:a16="http://schemas.microsoft.com/office/drawing/2014/main" val="729779143"/>
                    </a:ext>
                  </a:extLst>
                </a:gridCol>
                <a:gridCol w="20828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צ</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ת</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19" name="טבלה 18">
            <a:extLst>
              <a:ext uri="{FF2B5EF4-FFF2-40B4-BE49-F238E27FC236}">
                <a16:creationId xmlns:a16="http://schemas.microsoft.com/office/drawing/2014/main" id="{FBFADFC2-0A0F-4D8B-8809-A2AE73EF4838}"/>
              </a:ext>
            </a:extLst>
          </p:cNvPr>
          <p:cNvGraphicFramePr>
            <a:graphicFrameLocks noGrp="1"/>
          </p:cNvGraphicFramePr>
          <p:nvPr>
            <p:extLst>
              <p:ext uri="{D42A27DB-BD31-4B8C-83A1-F6EECF244321}">
                <p14:modId xmlns:p14="http://schemas.microsoft.com/office/powerpoint/2010/main" val="2865431133"/>
              </p:ext>
            </p:extLst>
          </p:nvPr>
        </p:nvGraphicFramePr>
        <p:xfrm>
          <a:off x="6233032" y="3315575"/>
          <a:ext cx="1041400" cy="731520"/>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1048129697"/>
                    </a:ext>
                  </a:extLst>
                </a:gridCol>
                <a:gridCol w="208280">
                  <a:extLst>
                    <a:ext uri="{9D8B030D-6E8A-4147-A177-3AD203B41FA5}">
                      <a16:colId xmlns:a16="http://schemas.microsoft.com/office/drawing/2014/main" val="2897531480"/>
                    </a:ext>
                  </a:extLst>
                </a:gridCol>
                <a:gridCol w="208280">
                  <a:extLst>
                    <a:ext uri="{9D8B030D-6E8A-4147-A177-3AD203B41FA5}">
                      <a16:colId xmlns:a16="http://schemas.microsoft.com/office/drawing/2014/main" val="3544941204"/>
                    </a:ext>
                  </a:extLst>
                </a:gridCol>
                <a:gridCol w="208280">
                  <a:extLst>
                    <a:ext uri="{9D8B030D-6E8A-4147-A177-3AD203B41FA5}">
                      <a16:colId xmlns:a16="http://schemas.microsoft.com/office/drawing/2014/main" val="729779143"/>
                    </a:ext>
                  </a:extLst>
                </a:gridCol>
                <a:gridCol w="20828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ע</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22" name="טבלה 21">
            <a:extLst>
              <a:ext uri="{FF2B5EF4-FFF2-40B4-BE49-F238E27FC236}">
                <a16:creationId xmlns:a16="http://schemas.microsoft.com/office/drawing/2014/main" id="{0B5BCE95-AE23-4479-A31E-0C362BDF50B5}"/>
              </a:ext>
            </a:extLst>
          </p:cNvPr>
          <p:cNvGraphicFramePr>
            <a:graphicFrameLocks noGrp="1"/>
          </p:cNvGraphicFramePr>
          <p:nvPr>
            <p:extLst>
              <p:ext uri="{D42A27DB-BD31-4B8C-83A1-F6EECF244321}">
                <p14:modId xmlns:p14="http://schemas.microsoft.com/office/powerpoint/2010/main" val="3380903696"/>
              </p:ext>
            </p:extLst>
          </p:nvPr>
        </p:nvGraphicFramePr>
        <p:xfrm>
          <a:off x="4917569" y="3315575"/>
          <a:ext cx="1041400" cy="731520"/>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1048129697"/>
                    </a:ext>
                  </a:extLst>
                </a:gridCol>
                <a:gridCol w="208280">
                  <a:extLst>
                    <a:ext uri="{9D8B030D-6E8A-4147-A177-3AD203B41FA5}">
                      <a16:colId xmlns:a16="http://schemas.microsoft.com/office/drawing/2014/main" val="2897531480"/>
                    </a:ext>
                  </a:extLst>
                </a:gridCol>
                <a:gridCol w="208280">
                  <a:extLst>
                    <a:ext uri="{9D8B030D-6E8A-4147-A177-3AD203B41FA5}">
                      <a16:colId xmlns:a16="http://schemas.microsoft.com/office/drawing/2014/main" val="3544941204"/>
                    </a:ext>
                  </a:extLst>
                </a:gridCol>
                <a:gridCol w="208280">
                  <a:extLst>
                    <a:ext uri="{9D8B030D-6E8A-4147-A177-3AD203B41FA5}">
                      <a16:colId xmlns:a16="http://schemas.microsoft.com/office/drawing/2014/main" val="729779143"/>
                    </a:ext>
                  </a:extLst>
                </a:gridCol>
                <a:gridCol w="20828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פ</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א</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23" name="טבלה 22">
            <a:extLst>
              <a:ext uri="{FF2B5EF4-FFF2-40B4-BE49-F238E27FC236}">
                <a16:creationId xmlns:a16="http://schemas.microsoft.com/office/drawing/2014/main" id="{1928757F-A218-470E-97AB-933AF7E2B113}"/>
              </a:ext>
            </a:extLst>
          </p:cNvPr>
          <p:cNvGraphicFramePr>
            <a:graphicFrameLocks noGrp="1"/>
          </p:cNvGraphicFramePr>
          <p:nvPr>
            <p:extLst>
              <p:ext uri="{D42A27DB-BD31-4B8C-83A1-F6EECF244321}">
                <p14:modId xmlns:p14="http://schemas.microsoft.com/office/powerpoint/2010/main" val="933716097"/>
              </p:ext>
            </p:extLst>
          </p:nvPr>
        </p:nvGraphicFramePr>
        <p:xfrm>
          <a:off x="3616670" y="3315575"/>
          <a:ext cx="1041400" cy="731520"/>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1048129697"/>
                    </a:ext>
                  </a:extLst>
                </a:gridCol>
                <a:gridCol w="208280">
                  <a:extLst>
                    <a:ext uri="{9D8B030D-6E8A-4147-A177-3AD203B41FA5}">
                      <a16:colId xmlns:a16="http://schemas.microsoft.com/office/drawing/2014/main" val="2897531480"/>
                    </a:ext>
                  </a:extLst>
                </a:gridCol>
                <a:gridCol w="208280">
                  <a:extLst>
                    <a:ext uri="{9D8B030D-6E8A-4147-A177-3AD203B41FA5}">
                      <a16:colId xmlns:a16="http://schemas.microsoft.com/office/drawing/2014/main" val="3544941204"/>
                    </a:ext>
                  </a:extLst>
                </a:gridCol>
                <a:gridCol w="208280">
                  <a:extLst>
                    <a:ext uri="{9D8B030D-6E8A-4147-A177-3AD203B41FA5}">
                      <a16:colId xmlns:a16="http://schemas.microsoft.com/office/drawing/2014/main" val="729779143"/>
                    </a:ext>
                  </a:extLst>
                </a:gridCol>
                <a:gridCol w="20828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ר</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צ</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ה</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24" name="טבלה 23">
            <a:extLst>
              <a:ext uri="{FF2B5EF4-FFF2-40B4-BE49-F238E27FC236}">
                <a16:creationId xmlns:a16="http://schemas.microsoft.com/office/drawing/2014/main" id="{7346A6F3-998D-441D-A71A-C308CABAC6BD}"/>
              </a:ext>
            </a:extLst>
          </p:cNvPr>
          <p:cNvGraphicFramePr>
            <a:graphicFrameLocks noGrp="1"/>
          </p:cNvGraphicFramePr>
          <p:nvPr>
            <p:extLst>
              <p:ext uri="{D42A27DB-BD31-4B8C-83A1-F6EECF244321}">
                <p14:modId xmlns:p14="http://schemas.microsoft.com/office/powerpoint/2010/main" val="3278179422"/>
              </p:ext>
            </p:extLst>
          </p:nvPr>
        </p:nvGraphicFramePr>
        <p:xfrm>
          <a:off x="2303440" y="3315575"/>
          <a:ext cx="1041400" cy="731520"/>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1048129697"/>
                    </a:ext>
                  </a:extLst>
                </a:gridCol>
                <a:gridCol w="208280">
                  <a:extLst>
                    <a:ext uri="{9D8B030D-6E8A-4147-A177-3AD203B41FA5}">
                      <a16:colId xmlns:a16="http://schemas.microsoft.com/office/drawing/2014/main" val="2897531480"/>
                    </a:ext>
                  </a:extLst>
                </a:gridCol>
                <a:gridCol w="208280">
                  <a:extLst>
                    <a:ext uri="{9D8B030D-6E8A-4147-A177-3AD203B41FA5}">
                      <a16:colId xmlns:a16="http://schemas.microsoft.com/office/drawing/2014/main" val="3544941204"/>
                    </a:ext>
                  </a:extLst>
                </a:gridCol>
                <a:gridCol w="208280">
                  <a:extLst>
                    <a:ext uri="{9D8B030D-6E8A-4147-A177-3AD203B41FA5}">
                      <a16:colId xmlns:a16="http://schemas.microsoft.com/office/drawing/2014/main" val="729779143"/>
                    </a:ext>
                  </a:extLst>
                </a:gridCol>
                <a:gridCol w="20828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פ</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cxnSp>
        <p:nvCxnSpPr>
          <p:cNvPr id="50" name="מחבר ישר 49">
            <a:extLst>
              <a:ext uri="{FF2B5EF4-FFF2-40B4-BE49-F238E27FC236}">
                <a16:creationId xmlns:a16="http://schemas.microsoft.com/office/drawing/2014/main" id="{9A3E8E95-4A2A-423F-AD6A-44A8AA877FFB}"/>
              </a:ext>
            </a:extLst>
          </p:cNvPr>
          <p:cNvCxnSpPr/>
          <p:nvPr/>
        </p:nvCxnSpPr>
        <p:spPr>
          <a:xfrm flipH="1">
            <a:off x="9520048" y="3395972"/>
            <a:ext cx="133350" cy="200025"/>
          </a:xfrm>
          <a:prstGeom prst="line">
            <a:avLst/>
          </a:prstGeom>
          <a:ln>
            <a:solidFill>
              <a:srgbClr val="92D050"/>
            </a:solidFill>
          </a:ln>
        </p:spPr>
        <p:style>
          <a:lnRef idx="2">
            <a:schemeClr val="accent3"/>
          </a:lnRef>
          <a:fillRef idx="0">
            <a:schemeClr val="accent3"/>
          </a:fillRef>
          <a:effectRef idx="1">
            <a:schemeClr val="accent3"/>
          </a:effectRef>
          <a:fontRef idx="minor">
            <a:schemeClr val="tx1"/>
          </a:fontRef>
        </p:style>
      </p:cxnSp>
      <p:cxnSp>
        <p:nvCxnSpPr>
          <p:cNvPr id="28" name="מחבר ישר 27">
            <a:extLst>
              <a:ext uri="{FF2B5EF4-FFF2-40B4-BE49-F238E27FC236}">
                <a16:creationId xmlns:a16="http://schemas.microsoft.com/office/drawing/2014/main" id="{24BCCAFC-4962-4083-A4C7-475DE70A3301}"/>
              </a:ext>
            </a:extLst>
          </p:cNvPr>
          <p:cNvCxnSpPr/>
          <p:nvPr/>
        </p:nvCxnSpPr>
        <p:spPr>
          <a:xfrm flipH="1">
            <a:off x="3852601" y="3395971"/>
            <a:ext cx="133350" cy="200025"/>
          </a:xfrm>
          <a:prstGeom prst="line">
            <a:avLst/>
          </a:prstGeom>
          <a:ln>
            <a:solidFill>
              <a:srgbClr val="92D050"/>
            </a:solidFill>
          </a:ln>
        </p:spPr>
        <p:style>
          <a:lnRef idx="2">
            <a:schemeClr val="accent3"/>
          </a:lnRef>
          <a:fillRef idx="0">
            <a:schemeClr val="accent3"/>
          </a:fillRef>
          <a:effectRef idx="1">
            <a:schemeClr val="accent3"/>
          </a:effectRef>
          <a:fontRef idx="minor">
            <a:schemeClr val="tx1"/>
          </a:fontRef>
        </p:style>
      </p:cxnSp>
      <p:cxnSp>
        <p:nvCxnSpPr>
          <p:cNvPr id="33" name="מחבר ישר 32">
            <a:extLst>
              <a:ext uri="{FF2B5EF4-FFF2-40B4-BE49-F238E27FC236}">
                <a16:creationId xmlns:a16="http://schemas.microsoft.com/office/drawing/2014/main" id="{DFCA46A7-7DE8-4E6D-9BE5-AAADA9A5EE12}"/>
              </a:ext>
            </a:extLst>
          </p:cNvPr>
          <p:cNvCxnSpPr/>
          <p:nvPr/>
        </p:nvCxnSpPr>
        <p:spPr>
          <a:xfrm flipH="1">
            <a:off x="2757465" y="3395970"/>
            <a:ext cx="133350" cy="200025"/>
          </a:xfrm>
          <a:prstGeom prst="line">
            <a:avLst/>
          </a:prstGeom>
          <a:ln>
            <a:solidFill>
              <a:srgbClr val="92D050"/>
            </a:solidFill>
          </a:ln>
        </p:spPr>
        <p:style>
          <a:lnRef idx="2">
            <a:schemeClr val="accent3"/>
          </a:lnRef>
          <a:fillRef idx="0">
            <a:schemeClr val="accent3"/>
          </a:fillRef>
          <a:effectRef idx="1">
            <a:schemeClr val="accent3"/>
          </a:effectRef>
          <a:fontRef idx="minor">
            <a:schemeClr val="tx1"/>
          </a:fontRef>
        </p:style>
      </p:cxnSp>
      <p:graphicFrame>
        <p:nvGraphicFramePr>
          <p:cNvPr id="34" name="טבלה 33">
            <a:extLst>
              <a:ext uri="{FF2B5EF4-FFF2-40B4-BE49-F238E27FC236}">
                <a16:creationId xmlns:a16="http://schemas.microsoft.com/office/drawing/2014/main" id="{893BE1A9-EF60-47A1-A61D-80857045469B}"/>
              </a:ext>
            </a:extLst>
          </p:cNvPr>
          <p:cNvGraphicFramePr>
            <a:graphicFrameLocks noGrp="1"/>
          </p:cNvGraphicFramePr>
          <p:nvPr>
            <p:extLst>
              <p:ext uri="{D42A27DB-BD31-4B8C-83A1-F6EECF244321}">
                <p14:modId xmlns:p14="http://schemas.microsoft.com/office/powerpoint/2010/main" val="1268192834"/>
              </p:ext>
            </p:extLst>
          </p:nvPr>
        </p:nvGraphicFramePr>
        <p:xfrm>
          <a:off x="4917569" y="5626713"/>
          <a:ext cx="1041400" cy="731520"/>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1048129697"/>
                    </a:ext>
                  </a:extLst>
                </a:gridCol>
                <a:gridCol w="208280">
                  <a:extLst>
                    <a:ext uri="{9D8B030D-6E8A-4147-A177-3AD203B41FA5}">
                      <a16:colId xmlns:a16="http://schemas.microsoft.com/office/drawing/2014/main" val="2897531480"/>
                    </a:ext>
                  </a:extLst>
                </a:gridCol>
                <a:gridCol w="208280">
                  <a:extLst>
                    <a:ext uri="{9D8B030D-6E8A-4147-A177-3AD203B41FA5}">
                      <a16:colId xmlns:a16="http://schemas.microsoft.com/office/drawing/2014/main" val="3544941204"/>
                    </a:ext>
                  </a:extLst>
                </a:gridCol>
                <a:gridCol w="208280">
                  <a:extLst>
                    <a:ext uri="{9D8B030D-6E8A-4147-A177-3AD203B41FA5}">
                      <a16:colId xmlns:a16="http://schemas.microsoft.com/office/drawing/2014/main" val="729779143"/>
                    </a:ext>
                  </a:extLst>
                </a:gridCol>
                <a:gridCol w="20828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ר</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ה</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cxnSp>
        <p:nvCxnSpPr>
          <p:cNvPr id="35" name="מחבר ישר 34">
            <a:extLst>
              <a:ext uri="{FF2B5EF4-FFF2-40B4-BE49-F238E27FC236}">
                <a16:creationId xmlns:a16="http://schemas.microsoft.com/office/drawing/2014/main" id="{83163D8A-17B3-4DE8-B34F-1ED635033863}"/>
              </a:ext>
            </a:extLst>
          </p:cNvPr>
          <p:cNvCxnSpPr/>
          <p:nvPr/>
        </p:nvCxnSpPr>
        <p:spPr>
          <a:xfrm flipH="1">
            <a:off x="5158418" y="5698987"/>
            <a:ext cx="133350" cy="200025"/>
          </a:xfrm>
          <a:prstGeom prst="line">
            <a:avLst/>
          </a:prstGeom>
          <a:ln>
            <a:solidFill>
              <a:srgbClr val="92D050"/>
            </a:solidFill>
          </a:ln>
        </p:spPr>
        <p:style>
          <a:lnRef idx="2">
            <a:schemeClr val="accent3"/>
          </a:lnRef>
          <a:fillRef idx="0">
            <a:schemeClr val="accent3"/>
          </a:fillRef>
          <a:effectRef idx="1">
            <a:schemeClr val="accent3"/>
          </a:effectRef>
          <a:fontRef idx="minor">
            <a:schemeClr val="tx1"/>
          </a:fontRef>
        </p:style>
      </p:cxnSp>
      <p:pic>
        <p:nvPicPr>
          <p:cNvPr id="21" name="תמונה 20">
            <a:extLst>
              <a:ext uri="{FF2B5EF4-FFF2-40B4-BE49-F238E27FC236}">
                <a16:creationId xmlns:a16="http://schemas.microsoft.com/office/drawing/2014/main" id="{485CEA53-1F27-4C98-8D8B-235CEA59F04F}"/>
              </a:ext>
            </a:extLst>
          </p:cNvPr>
          <p:cNvPicPr>
            <a:picLocks noChangeAspect="1"/>
          </p:cNvPicPr>
          <p:nvPr/>
        </p:nvPicPr>
        <p:blipFill rotWithShape="1">
          <a:blip r:embed="rId3"/>
          <a:srcRect l="36371" t="36702" r="24435" b="56560"/>
          <a:stretch/>
        </p:blipFill>
        <p:spPr>
          <a:xfrm>
            <a:off x="251618" y="4378061"/>
            <a:ext cx="3481787" cy="336716"/>
          </a:xfrm>
          <a:prstGeom prst="rect">
            <a:avLst/>
          </a:prstGeom>
          <a:ln w="19050">
            <a:solidFill>
              <a:srgbClr val="192A72"/>
            </a:solidFill>
          </a:ln>
        </p:spPr>
      </p:pic>
      <p:pic>
        <p:nvPicPr>
          <p:cNvPr id="11266" name="Picture 2" descr="Vector illustrations of empty and closed refrigerator with different healthy food Premium Vector">
            <a:extLst>
              <a:ext uri="{FF2B5EF4-FFF2-40B4-BE49-F238E27FC236}">
                <a16:creationId xmlns:a16="http://schemas.microsoft.com/office/drawing/2014/main" id="{E925084E-A82E-46A0-9C0B-2262697FFFC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4045"/>
          <a:stretch/>
        </p:blipFill>
        <p:spPr bwMode="auto">
          <a:xfrm>
            <a:off x="1261037" y="4921298"/>
            <a:ext cx="1161652" cy="1555377"/>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מחבר ישר 47">
            <a:extLst>
              <a:ext uri="{FF2B5EF4-FFF2-40B4-BE49-F238E27FC236}">
                <a16:creationId xmlns:a16="http://schemas.microsoft.com/office/drawing/2014/main" id="{1C3C63BB-B413-4019-92C4-8322165CA5B6}"/>
              </a:ext>
            </a:extLst>
          </p:cNvPr>
          <p:cNvCxnSpPr/>
          <p:nvPr/>
        </p:nvCxnSpPr>
        <p:spPr>
          <a:xfrm flipH="1">
            <a:off x="8198726" y="3395972"/>
            <a:ext cx="133350" cy="200025"/>
          </a:xfrm>
          <a:prstGeom prst="line">
            <a:avLst/>
          </a:prstGeom>
          <a:ln>
            <a:solidFill>
              <a:srgbClr val="92D050"/>
            </a:solidFill>
          </a:ln>
        </p:spPr>
        <p:style>
          <a:lnRef idx="2">
            <a:schemeClr val="accent3"/>
          </a:lnRef>
          <a:fillRef idx="0">
            <a:schemeClr val="accent3"/>
          </a:fillRef>
          <a:effectRef idx="1">
            <a:schemeClr val="accent3"/>
          </a:effectRef>
          <a:fontRef idx="minor">
            <a:schemeClr val="tx1"/>
          </a:fontRef>
        </p:style>
      </p:cxnSp>
    </p:spTree>
    <p:custDataLst>
      <p:tags r:id="rId1"/>
    </p:custDataLst>
    <p:extLst>
      <p:ext uri="{BB962C8B-B14F-4D97-AF65-F5344CB8AC3E}">
        <p14:creationId xmlns:p14="http://schemas.microsoft.com/office/powerpoint/2010/main" val="23721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26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7A5C823-149F-4D96-9C55-295BFFD1B099}"/>
              </a:ext>
            </a:extLst>
          </p:cNvPr>
          <p:cNvSpPr>
            <a:spLocks noGrp="1"/>
          </p:cNvSpPr>
          <p:nvPr>
            <p:ph type="title"/>
          </p:nvPr>
        </p:nvSpPr>
        <p:spPr/>
        <p:txBody>
          <a:bodyPr/>
          <a:lstStyle/>
          <a:p>
            <a:r>
              <a:rPr lang="he-IL" dirty="0"/>
              <a:t>צורות הבינוני בבניין הפעיל</a:t>
            </a:r>
          </a:p>
        </p:txBody>
      </p:sp>
      <p:sp>
        <p:nvSpPr>
          <p:cNvPr id="3" name="מציין מיקום טקסט 2">
            <a:extLst>
              <a:ext uri="{FF2B5EF4-FFF2-40B4-BE49-F238E27FC236}">
                <a16:creationId xmlns:a16="http://schemas.microsoft.com/office/drawing/2014/main" id="{09C8F495-3129-4231-8FFA-E28021C3094F}"/>
              </a:ext>
            </a:extLst>
          </p:cNvPr>
          <p:cNvSpPr>
            <a:spLocks noGrp="1"/>
          </p:cNvSpPr>
          <p:nvPr>
            <p:ph type="body" sz="quarter" idx="3"/>
          </p:nvPr>
        </p:nvSpPr>
        <p:spPr>
          <a:xfrm>
            <a:off x="8839199" y="1040129"/>
            <a:ext cx="2885205" cy="540000"/>
          </a:xfrm>
        </p:spPr>
        <p:txBody>
          <a:bodyPr/>
          <a:lstStyle/>
          <a:p>
            <a:r>
              <a:rPr lang="he-IL" sz="2400" b="0" dirty="0"/>
              <a:t>לפניכם צורת בינוני.</a:t>
            </a:r>
          </a:p>
        </p:txBody>
      </p:sp>
      <p:sp>
        <p:nvSpPr>
          <p:cNvPr id="5" name="מציין מיקום טקסט 2">
            <a:extLst>
              <a:ext uri="{FF2B5EF4-FFF2-40B4-BE49-F238E27FC236}">
                <a16:creationId xmlns:a16="http://schemas.microsoft.com/office/drawing/2014/main" id="{80E29218-1AB4-4AAB-B856-9C5654A59691}"/>
              </a:ext>
            </a:extLst>
          </p:cNvPr>
          <p:cNvSpPr txBox="1">
            <a:spLocks/>
          </p:cNvSpPr>
          <p:nvPr/>
        </p:nvSpPr>
        <p:spPr>
          <a:xfrm>
            <a:off x="3417413" y="1704197"/>
            <a:ext cx="8306992"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3200" dirty="0">
                <a:solidFill>
                  <a:schemeClr val="tx1"/>
                </a:solidFill>
              </a:rPr>
              <a:t>מוֹבִיל</a:t>
            </a:r>
            <a:r>
              <a:rPr lang="he-IL" sz="2400" dirty="0"/>
              <a:t> </a:t>
            </a:r>
          </a:p>
        </p:txBody>
      </p:sp>
      <p:sp>
        <p:nvSpPr>
          <p:cNvPr id="6" name="מציין מיקום טקסט 2">
            <a:extLst>
              <a:ext uri="{FF2B5EF4-FFF2-40B4-BE49-F238E27FC236}">
                <a16:creationId xmlns:a16="http://schemas.microsoft.com/office/drawing/2014/main" id="{05F674FE-1A04-44ED-881A-B51EE5EB8E46}"/>
              </a:ext>
            </a:extLst>
          </p:cNvPr>
          <p:cNvSpPr txBox="1">
            <a:spLocks/>
          </p:cNvSpPr>
          <p:nvPr/>
        </p:nvSpPr>
        <p:spPr>
          <a:xfrm>
            <a:off x="4695825" y="2845649"/>
            <a:ext cx="7028580" cy="838983"/>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t>כתבו שני משפטים, ושבצו בכל אחד מהם את הצורה </a:t>
            </a:r>
            <a:r>
              <a:rPr lang="he-IL" dirty="0"/>
              <a:t>מוֹבִיל</a:t>
            </a:r>
            <a:r>
              <a:rPr lang="he-IL" sz="2000" dirty="0"/>
              <a:t>, </a:t>
            </a:r>
            <a:r>
              <a:rPr lang="he-IL" sz="2000" b="0" dirty="0"/>
              <a:t>כך ש</a:t>
            </a:r>
            <a:r>
              <a:rPr lang="he-IL" sz="2000" b="0" u="sng" dirty="0"/>
              <a:t>חלק הדיבור</a:t>
            </a:r>
            <a:r>
              <a:rPr lang="he-IL" sz="2000" b="0" dirty="0"/>
              <a:t> שלה יהיה שונה בכל משפט.</a:t>
            </a:r>
          </a:p>
        </p:txBody>
      </p:sp>
      <p:sp>
        <p:nvSpPr>
          <p:cNvPr id="7" name="מציין מיקום טקסט 2">
            <a:extLst>
              <a:ext uri="{FF2B5EF4-FFF2-40B4-BE49-F238E27FC236}">
                <a16:creationId xmlns:a16="http://schemas.microsoft.com/office/drawing/2014/main" id="{57A99066-01F3-4596-A147-9802EFB7270B}"/>
              </a:ext>
            </a:extLst>
          </p:cNvPr>
          <p:cNvSpPr txBox="1">
            <a:spLocks/>
          </p:cNvSpPr>
          <p:nvPr/>
        </p:nvSpPr>
        <p:spPr>
          <a:xfrm>
            <a:off x="7677149" y="2368265"/>
            <a:ext cx="4047255"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t>ציינו את ה</a:t>
            </a:r>
            <a:r>
              <a:rPr lang="he-IL" sz="2000" b="0" u="sng" dirty="0"/>
              <a:t>שורש</a:t>
            </a:r>
            <a:r>
              <a:rPr lang="he-IL" sz="2000" b="0" dirty="0"/>
              <a:t> של צורה זו.</a:t>
            </a:r>
          </a:p>
        </p:txBody>
      </p:sp>
      <p:sp>
        <p:nvSpPr>
          <p:cNvPr id="8" name="מציין מיקום טקסט 13">
            <a:extLst>
              <a:ext uri="{FF2B5EF4-FFF2-40B4-BE49-F238E27FC236}">
                <a16:creationId xmlns:a16="http://schemas.microsoft.com/office/drawing/2014/main" id="{94EA24D0-3593-468F-A9FF-D4B1CE0D5AF8}"/>
              </a:ext>
            </a:extLst>
          </p:cNvPr>
          <p:cNvSpPr txBox="1">
            <a:spLocks/>
          </p:cNvSpPr>
          <p:nvPr/>
        </p:nvSpPr>
        <p:spPr>
          <a:xfrm>
            <a:off x="4695825" y="2368265"/>
            <a:ext cx="2981324" cy="54007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י/</a:t>
            </a:r>
            <a:r>
              <a:rPr lang="he-IL" sz="2000" b="0" dirty="0" err="1">
                <a:solidFill>
                  <a:srgbClr val="92D050"/>
                </a:solidFill>
              </a:rPr>
              <a:t>וב"ל</a:t>
            </a:r>
            <a:r>
              <a:rPr lang="he-IL" sz="2000" b="0" dirty="0">
                <a:solidFill>
                  <a:srgbClr val="92D050"/>
                </a:solidFill>
              </a:rPr>
              <a:t> (גזרת נפ"י/ו)</a:t>
            </a:r>
          </a:p>
        </p:txBody>
      </p:sp>
      <p:pic>
        <p:nvPicPr>
          <p:cNvPr id="4098" name="Picture 2" descr="Delivery yellow  van with location mobile application Premium Photo">
            <a:extLst>
              <a:ext uri="{FF2B5EF4-FFF2-40B4-BE49-F238E27FC236}">
                <a16:creationId xmlns:a16="http://schemas.microsoft.com/office/drawing/2014/main" id="{01F86F33-0E96-4DCD-AFD1-5032FD58DC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569" y="1239993"/>
            <a:ext cx="3463957" cy="2075054"/>
          </a:xfrm>
          <a:prstGeom prst="rect">
            <a:avLst/>
          </a:prstGeom>
          <a:noFill/>
          <a:extLst>
            <a:ext uri="{909E8E84-426E-40DD-AFC4-6F175D3DCCD1}">
              <a14:hiddenFill xmlns:a14="http://schemas.microsoft.com/office/drawing/2010/main">
                <a:solidFill>
                  <a:srgbClr val="FFFFFF"/>
                </a:solidFill>
              </a14:hiddenFill>
            </a:ext>
          </a:extLst>
        </p:spPr>
      </p:pic>
      <p:sp>
        <p:nvSpPr>
          <p:cNvPr id="10" name="מציין מיקום טקסט 13">
            <a:extLst>
              <a:ext uri="{FF2B5EF4-FFF2-40B4-BE49-F238E27FC236}">
                <a16:creationId xmlns:a16="http://schemas.microsoft.com/office/drawing/2014/main" id="{0F36A74E-9003-4739-A9A9-336C882581F8}"/>
              </a:ext>
            </a:extLst>
          </p:cNvPr>
          <p:cNvSpPr txBox="1">
            <a:spLocks/>
          </p:cNvSpPr>
          <p:nvPr/>
        </p:nvSpPr>
        <p:spPr>
          <a:xfrm>
            <a:off x="5895974" y="3621946"/>
            <a:ext cx="5828429" cy="54007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הצעיר </a:t>
            </a:r>
            <a:r>
              <a:rPr lang="he-IL" sz="2400" dirty="0">
                <a:solidFill>
                  <a:srgbClr val="92D050"/>
                </a:solidFill>
              </a:rPr>
              <a:t>מוביל</a:t>
            </a:r>
            <a:r>
              <a:rPr lang="he-IL" sz="2000" b="0" dirty="0">
                <a:solidFill>
                  <a:srgbClr val="92D050"/>
                </a:solidFill>
              </a:rPr>
              <a:t> את המחאה החברתית בארץ. (פועל)</a:t>
            </a:r>
          </a:p>
        </p:txBody>
      </p:sp>
      <p:sp>
        <p:nvSpPr>
          <p:cNvPr id="11" name="מציין מיקום טקסט 13">
            <a:extLst>
              <a:ext uri="{FF2B5EF4-FFF2-40B4-BE49-F238E27FC236}">
                <a16:creationId xmlns:a16="http://schemas.microsoft.com/office/drawing/2014/main" id="{5A71B756-B7B1-4BB3-BF2E-FCC514AD7AAB}"/>
              </a:ext>
            </a:extLst>
          </p:cNvPr>
          <p:cNvSpPr txBox="1">
            <a:spLocks/>
          </p:cNvSpPr>
          <p:nvPr/>
        </p:nvSpPr>
        <p:spPr>
          <a:xfrm>
            <a:off x="5257800" y="4044381"/>
            <a:ext cx="6496050" cy="54007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הוא נחשב כמועמד </a:t>
            </a:r>
            <a:r>
              <a:rPr lang="he-IL" sz="2400" dirty="0">
                <a:solidFill>
                  <a:srgbClr val="92D050"/>
                </a:solidFill>
              </a:rPr>
              <a:t>מוביל</a:t>
            </a:r>
            <a:r>
              <a:rPr lang="he-IL" sz="2000" b="0" dirty="0">
                <a:solidFill>
                  <a:srgbClr val="92D050"/>
                </a:solidFill>
              </a:rPr>
              <a:t> להחלפת המנכ"ל. (שם תואר)</a:t>
            </a:r>
          </a:p>
        </p:txBody>
      </p:sp>
      <p:pic>
        <p:nvPicPr>
          <p:cNvPr id="4100" name="Picture 4" descr="המוביל הארצי, 1964-1950 | ארכיון המדינה">
            <a:extLst>
              <a:ext uri="{FF2B5EF4-FFF2-40B4-BE49-F238E27FC236}">
                <a16:creationId xmlns:a16="http://schemas.microsoft.com/office/drawing/2014/main" id="{D4234A79-3DFA-41D6-A1DA-4A449D252E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244" y="3779251"/>
            <a:ext cx="2912882" cy="2173010"/>
          </a:xfrm>
          <a:prstGeom prst="rect">
            <a:avLst/>
          </a:prstGeom>
          <a:noFill/>
          <a:extLst>
            <a:ext uri="{909E8E84-426E-40DD-AFC4-6F175D3DCCD1}">
              <a14:hiddenFill xmlns:a14="http://schemas.microsoft.com/office/drawing/2010/main">
                <a:solidFill>
                  <a:srgbClr val="FFFFFF"/>
                </a:solidFill>
              </a14:hiddenFill>
            </a:ext>
          </a:extLst>
        </p:spPr>
      </p:pic>
      <p:sp>
        <p:nvSpPr>
          <p:cNvPr id="13" name="מציין מיקום טקסט 13">
            <a:extLst>
              <a:ext uri="{FF2B5EF4-FFF2-40B4-BE49-F238E27FC236}">
                <a16:creationId xmlns:a16="http://schemas.microsoft.com/office/drawing/2014/main" id="{7B0D7310-0056-4279-A8DA-973E53691477}"/>
              </a:ext>
            </a:extLst>
          </p:cNvPr>
          <p:cNvSpPr txBox="1">
            <a:spLocks/>
          </p:cNvSpPr>
          <p:nvPr/>
        </p:nvSpPr>
        <p:spPr>
          <a:xfrm>
            <a:off x="1119908" y="6082242"/>
            <a:ext cx="1927553" cy="54007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solidFill>
                  <a:schemeClr val="tx1"/>
                </a:solidFill>
              </a:rPr>
              <a:t>המוביל הארצי</a:t>
            </a:r>
          </a:p>
          <a:p>
            <a:pPr algn="ctr"/>
            <a:r>
              <a:rPr lang="he-IL" sz="1100" b="0" dirty="0">
                <a:solidFill>
                  <a:schemeClr val="tx1"/>
                </a:solidFill>
              </a:rPr>
              <a:t>ארכיון המדינה</a:t>
            </a:r>
          </a:p>
        </p:txBody>
      </p:sp>
    </p:spTree>
    <p:custDataLst>
      <p:tags r:id="rId1"/>
    </p:custDataLst>
    <p:extLst>
      <p:ext uri="{BB962C8B-B14F-4D97-AF65-F5344CB8AC3E}">
        <p14:creationId xmlns:p14="http://schemas.microsoft.com/office/powerpoint/2010/main" val="40164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33ED849-A2EB-4068-9684-AC3CC9967C0C}"/>
              </a:ext>
            </a:extLst>
          </p:cNvPr>
          <p:cNvSpPr>
            <a:spLocks noGrp="1"/>
          </p:cNvSpPr>
          <p:nvPr>
            <p:ph type="title"/>
          </p:nvPr>
        </p:nvSpPr>
        <p:spPr/>
        <p:txBody>
          <a:bodyPr/>
          <a:lstStyle/>
          <a:p>
            <a:r>
              <a:rPr lang="he-IL" dirty="0"/>
              <a:t>תרגול מבחינות בגרות</a:t>
            </a:r>
          </a:p>
        </p:txBody>
      </p:sp>
      <p:pic>
        <p:nvPicPr>
          <p:cNvPr id="5" name="תמונה 4">
            <a:extLst>
              <a:ext uri="{FF2B5EF4-FFF2-40B4-BE49-F238E27FC236}">
                <a16:creationId xmlns:a16="http://schemas.microsoft.com/office/drawing/2014/main" id="{D73EF0B8-9C5C-4BEF-A9F8-F067BA675E9C}"/>
              </a:ext>
            </a:extLst>
          </p:cNvPr>
          <p:cNvPicPr>
            <a:picLocks noChangeAspect="1"/>
          </p:cNvPicPr>
          <p:nvPr/>
        </p:nvPicPr>
        <p:blipFill rotWithShape="1">
          <a:blip r:embed="rId3"/>
          <a:srcRect l="17187" t="13606" r="29271" b="11667"/>
          <a:stretch/>
        </p:blipFill>
        <p:spPr>
          <a:xfrm>
            <a:off x="898296" y="1123594"/>
            <a:ext cx="6527800" cy="5124806"/>
          </a:xfrm>
          <a:prstGeom prst="rect">
            <a:avLst/>
          </a:prstGeom>
        </p:spPr>
      </p:pic>
      <p:sp>
        <p:nvSpPr>
          <p:cNvPr id="6" name="מלבן 5">
            <a:extLst>
              <a:ext uri="{FF2B5EF4-FFF2-40B4-BE49-F238E27FC236}">
                <a16:creationId xmlns:a16="http://schemas.microsoft.com/office/drawing/2014/main" id="{2313DAA3-878E-4E82-BDE4-D8B6869DBDFF}"/>
              </a:ext>
            </a:extLst>
          </p:cNvPr>
          <p:cNvSpPr/>
          <p:nvPr/>
        </p:nvSpPr>
        <p:spPr>
          <a:xfrm>
            <a:off x="650450" y="1123594"/>
            <a:ext cx="6775646" cy="5314913"/>
          </a:xfrm>
          <a:prstGeom prst="rect">
            <a:avLst/>
          </a:prstGeom>
          <a:noFill/>
          <a:ln w="28575">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מציין מיקום טקסט 13">
            <a:extLst>
              <a:ext uri="{FF2B5EF4-FFF2-40B4-BE49-F238E27FC236}">
                <a16:creationId xmlns:a16="http://schemas.microsoft.com/office/drawing/2014/main" id="{BC2CAC80-42AE-413D-A129-BE7644B968BF}"/>
              </a:ext>
            </a:extLst>
          </p:cNvPr>
          <p:cNvSpPr txBox="1">
            <a:spLocks/>
          </p:cNvSpPr>
          <p:nvPr/>
        </p:nvSpPr>
        <p:spPr>
          <a:xfrm>
            <a:off x="2307996" y="3628705"/>
            <a:ext cx="4835524" cy="54007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800" b="0" dirty="0">
                <a:solidFill>
                  <a:srgbClr val="92D050"/>
                </a:solidFill>
              </a:rPr>
              <a:t>מיכל מדריכה את הילדים בהכנת התבשיל.</a:t>
            </a:r>
          </a:p>
        </p:txBody>
      </p:sp>
      <p:sp>
        <p:nvSpPr>
          <p:cNvPr id="11" name="מציין מיקום טקסט 13">
            <a:extLst>
              <a:ext uri="{FF2B5EF4-FFF2-40B4-BE49-F238E27FC236}">
                <a16:creationId xmlns:a16="http://schemas.microsoft.com/office/drawing/2014/main" id="{C62EC3C9-7396-4ED5-A6C5-6C616081B64C}"/>
              </a:ext>
            </a:extLst>
          </p:cNvPr>
          <p:cNvSpPr txBox="1">
            <a:spLocks/>
          </p:cNvSpPr>
          <p:nvPr/>
        </p:nvSpPr>
        <p:spPr>
          <a:xfrm>
            <a:off x="1838227" y="4488115"/>
            <a:ext cx="5305293" cy="54007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800" b="0" dirty="0">
                <a:solidFill>
                  <a:srgbClr val="92D050"/>
                </a:solidFill>
              </a:rPr>
              <a:t>ביקשנו מהמדריכה לחזור על ההסבר.</a:t>
            </a:r>
          </a:p>
        </p:txBody>
      </p:sp>
      <p:sp>
        <p:nvSpPr>
          <p:cNvPr id="12" name="מציין מיקום טקסט 13">
            <a:extLst>
              <a:ext uri="{FF2B5EF4-FFF2-40B4-BE49-F238E27FC236}">
                <a16:creationId xmlns:a16="http://schemas.microsoft.com/office/drawing/2014/main" id="{62B71FB9-6534-4E58-90D7-7F850E4955A6}"/>
              </a:ext>
            </a:extLst>
          </p:cNvPr>
          <p:cNvSpPr txBox="1">
            <a:spLocks/>
          </p:cNvSpPr>
          <p:nvPr/>
        </p:nvSpPr>
        <p:spPr>
          <a:xfrm>
            <a:off x="1470583" y="5708330"/>
            <a:ext cx="5672938" cy="54007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800" b="0" dirty="0">
                <a:solidFill>
                  <a:srgbClr val="92D050"/>
                </a:solidFill>
              </a:rPr>
              <a:t>חיילת – קַטָּל    /   שגרירה - </a:t>
            </a:r>
            <a:r>
              <a:rPr lang="he-IL" sz="1800" b="0" dirty="0" err="1">
                <a:solidFill>
                  <a:srgbClr val="92D050"/>
                </a:solidFill>
              </a:rPr>
              <a:t>קַטְלִיל</a:t>
            </a:r>
            <a:endParaRPr lang="he-IL" sz="1800" b="0" dirty="0">
              <a:solidFill>
                <a:srgbClr val="92D050"/>
              </a:solidFill>
            </a:endParaRPr>
          </a:p>
        </p:txBody>
      </p:sp>
      <p:graphicFrame>
        <p:nvGraphicFramePr>
          <p:cNvPr id="14" name="טבלה 13">
            <a:extLst>
              <a:ext uri="{FF2B5EF4-FFF2-40B4-BE49-F238E27FC236}">
                <a16:creationId xmlns:a16="http://schemas.microsoft.com/office/drawing/2014/main" id="{CFF6AAB4-11FE-4494-85E6-D2AC69263CCA}"/>
              </a:ext>
            </a:extLst>
          </p:cNvPr>
          <p:cNvGraphicFramePr>
            <a:graphicFrameLocks noGrp="1"/>
          </p:cNvGraphicFramePr>
          <p:nvPr>
            <p:extLst>
              <p:ext uri="{D42A27DB-BD31-4B8C-83A1-F6EECF244321}">
                <p14:modId xmlns:p14="http://schemas.microsoft.com/office/powerpoint/2010/main" val="3335952588"/>
              </p:ext>
            </p:extLst>
          </p:nvPr>
        </p:nvGraphicFramePr>
        <p:xfrm>
          <a:off x="10052655" y="2023760"/>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ש</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פ</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15" name="טבלה 14">
            <a:extLst>
              <a:ext uri="{FF2B5EF4-FFF2-40B4-BE49-F238E27FC236}">
                <a16:creationId xmlns:a16="http://schemas.microsoft.com/office/drawing/2014/main" id="{3E87685B-11A1-4AE5-BFDD-9EC3C2A6F57E}"/>
              </a:ext>
            </a:extLst>
          </p:cNvPr>
          <p:cNvGraphicFramePr>
            <a:graphicFrameLocks noGrp="1"/>
          </p:cNvGraphicFramePr>
          <p:nvPr>
            <p:extLst>
              <p:ext uri="{D42A27DB-BD31-4B8C-83A1-F6EECF244321}">
                <p14:modId xmlns:p14="http://schemas.microsoft.com/office/powerpoint/2010/main" val="1013949747"/>
              </p:ext>
            </p:extLst>
          </p:nvPr>
        </p:nvGraphicFramePr>
        <p:xfrm>
          <a:off x="8584814" y="3119642"/>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ח</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ץ</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sp>
        <p:nvSpPr>
          <p:cNvPr id="16" name="מלבן 15">
            <a:extLst>
              <a:ext uri="{FF2B5EF4-FFF2-40B4-BE49-F238E27FC236}">
                <a16:creationId xmlns:a16="http://schemas.microsoft.com/office/drawing/2014/main" id="{01504D67-EFA8-42D2-A064-1E6C83507569}"/>
              </a:ext>
            </a:extLst>
          </p:cNvPr>
          <p:cNvSpPr/>
          <p:nvPr/>
        </p:nvSpPr>
        <p:spPr>
          <a:xfrm>
            <a:off x="8416769" y="1646863"/>
            <a:ext cx="2814928" cy="2354581"/>
          </a:xfrm>
          <a:prstGeom prst="rect">
            <a:avLst/>
          </a:prstGeom>
          <a:noFill/>
          <a:ln>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מציין מיקום טקסט 2">
            <a:extLst>
              <a:ext uri="{FF2B5EF4-FFF2-40B4-BE49-F238E27FC236}">
                <a16:creationId xmlns:a16="http://schemas.microsoft.com/office/drawing/2014/main" id="{26E3E3C1-7FE7-4FEC-8779-3F73CFBF9CE0}"/>
              </a:ext>
            </a:extLst>
          </p:cNvPr>
          <p:cNvSpPr txBox="1">
            <a:spLocks/>
          </p:cNvSpPr>
          <p:nvPr/>
        </p:nvSpPr>
        <p:spPr>
          <a:xfrm>
            <a:off x="10060109" y="1730148"/>
            <a:ext cx="1171588" cy="27094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600" b="0" dirty="0">
                <a:solidFill>
                  <a:srgbClr val="92D050"/>
                </a:solidFill>
              </a:rPr>
              <a:t>קל</a:t>
            </a:r>
            <a:endParaRPr lang="he-IL" sz="2000" b="0" dirty="0">
              <a:solidFill>
                <a:srgbClr val="92D050"/>
              </a:solidFill>
            </a:endParaRPr>
          </a:p>
        </p:txBody>
      </p:sp>
      <p:sp>
        <p:nvSpPr>
          <p:cNvPr id="19" name="מציין מיקום טקסט 2">
            <a:extLst>
              <a:ext uri="{FF2B5EF4-FFF2-40B4-BE49-F238E27FC236}">
                <a16:creationId xmlns:a16="http://schemas.microsoft.com/office/drawing/2014/main" id="{390E0F9F-5BCE-4286-8911-39446FB21BA1}"/>
              </a:ext>
            </a:extLst>
          </p:cNvPr>
          <p:cNvSpPr txBox="1">
            <a:spLocks/>
          </p:cNvSpPr>
          <p:nvPr/>
        </p:nvSpPr>
        <p:spPr>
          <a:xfrm>
            <a:off x="8592268" y="2848701"/>
            <a:ext cx="1171588" cy="27094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600" b="0" dirty="0">
                <a:solidFill>
                  <a:srgbClr val="92D050"/>
                </a:solidFill>
              </a:rPr>
              <a:t>קל</a:t>
            </a:r>
            <a:endParaRPr lang="he-IL" sz="2000" b="0" dirty="0">
              <a:solidFill>
                <a:srgbClr val="92D050"/>
              </a:solidFill>
            </a:endParaRPr>
          </a:p>
        </p:txBody>
      </p:sp>
      <p:graphicFrame>
        <p:nvGraphicFramePr>
          <p:cNvPr id="20" name="טבלה 19">
            <a:extLst>
              <a:ext uri="{FF2B5EF4-FFF2-40B4-BE49-F238E27FC236}">
                <a16:creationId xmlns:a16="http://schemas.microsoft.com/office/drawing/2014/main" id="{F7BC240C-7615-4278-B203-51992A7C8213}"/>
              </a:ext>
            </a:extLst>
          </p:cNvPr>
          <p:cNvGraphicFramePr>
            <a:graphicFrameLocks noGrp="1"/>
          </p:cNvGraphicFramePr>
          <p:nvPr>
            <p:extLst>
              <p:ext uri="{D42A27DB-BD31-4B8C-83A1-F6EECF244321}">
                <p14:modId xmlns:p14="http://schemas.microsoft.com/office/powerpoint/2010/main" val="3957036817"/>
              </p:ext>
            </p:extLst>
          </p:nvPr>
        </p:nvGraphicFramePr>
        <p:xfrm>
          <a:off x="8584814" y="2023760"/>
          <a:ext cx="1041400" cy="731520"/>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1048129697"/>
                    </a:ext>
                  </a:extLst>
                </a:gridCol>
                <a:gridCol w="208280">
                  <a:extLst>
                    <a:ext uri="{9D8B030D-6E8A-4147-A177-3AD203B41FA5}">
                      <a16:colId xmlns:a16="http://schemas.microsoft.com/office/drawing/2014/main" val="2897531480"/>
                    </a:ext>
                  </a:extLst>
                </a:gridCol>
                <a:gridCol w="208280">
                  <a:extLst>
                    <a:ext uri="{9D8B030D-6E8A-4147-A177-3AD203B41FA5}">
                      <a16:colId xmlns:a16="http://schemas.microsoft.com/office/drawing/2014/main" val="3544941204"/>
                    </a:ext>
                  </a:extLst>
                </a:gridCol>
                <a:gridCol w="208280">
                  <a:extLst>
                    <a:ext uri="{9D8B030D-6E8A-4147-A177-3AD203B41FA5}">
                      <a16:colId xmlns:a16="http://schemas.microsoft.com/office/drawing/2014/main" val="729779143"/>
                    </a:ext>
                  </a:extLst>
                </a:gridCol>
                <a:gridCol w="20828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ד</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ר</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ך</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sp>
        <p:nvSpPr>
          <p:cNvPr id="21" name="מציין מיקום טקסט 2">
            <a:extLst>
              <a:ext uri="{FF2B5EF4-FFF2-40B4-BE49-F238E27FC236}">
                <a16:creationId xmlns:a16="http://schemas.microsoft.com/office/drawing/2014/main" id="{1F4F0A12-8174-4157-8354-B95EF5EBCDFF}"/>
              </a:ext>
            </a:extLst>
          </p:cNvPr>
          <p:cNvSpPr txBox="1">
            <a:spLocks/>
          </p:cNvSpPr>
          <p:nvPr/>
        </p:nvSpPr>
        <p:spPr>
          <a:xfrm>
            <a:off x="8616004" y="1736288"/>
            <a:ext cx="1171588" cy="27094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600" b="0" dirty="0">
                <a:solidFill>
                  <a:srgbClr val="92D050"/>
                </a:solidFill>
              </a:rPr>
              <a:t>הפעיל</a:t>
            </a:r>
            <a:endParaRPr lang="he-IL" sz="2000" b="0" dirty="0">
              <a:solidFill>
                <a:srgbClr val="92D050"/>
              </a:solidFill>
            </a:endParaRPr>
          </a:p>
        </p:txBody>
      </p:sp>
      <p:graphicFrame>
        <p:nvGraphicFramePr>
          <p:cNvPr id="22" name="טבלה 21">
            <a:extLst>
              <a:ext uri="{FF2B5EF4-FFF2-40B4-BE49-F238E27FC236}">
                <a16:creationId xmlns:a16="http://schemas.microsoft.com/office/drawing/2014/main" id="{89DC3B61-31B3-4557-9258-F62BFFEAEFBD}"/>
              </a:ext>
            </a:extLst>
          </p:cNvPr>
          <p:cNvGraphicFramePr>
            <a:graphicFrameLocks noGrp="1"/>
          </p:cNvGraphicFramePr>
          <p:nvPr>
            <p:extLst>
              <p:ext uri="{D42A27DB-BD31-4B8C-83A1-F6EECF244321}">
                <p14:modId xmlns:p14="http://schemas.microsoft.com/office/powerpoint/2010/main" val="1367254557"/>
              </p:ext>
            </p:extLst>
          </p:nvPr>
        </p:nvGraphicFramePr>
        <p:xfrm>
          <a:off x="10060109" y="3119642"/>
          <a:ext cx="1041400" cy="731520"/>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1048129697"/>
                    </a:ext>
                  </a:extLst>
                </a:gridCol>
                <a:gridCol w="208280">
                  <a:extLst>
                    <a:ext uri="{9D8B030D-6E8A-4147-A177-3AD203B41FA5}">
                      <a16:colId xmlns:a16="http://schemas.microsoft.com/office/drawing/2014/main" val="2897531480"/>
                    </a:ext>
                  </a:extLst>
                </a:gridCol>
                <a:gridCol w="208280">
                  <a:extLst>
                    <a:ext uri="{9D8B030D-6E8A-4147-A177-3AD203B41FA5}">
                      <a16:colId xmlns:a16="http://schemas.microsoft.com/office/drawing/2014/main" val="3544941204"/>
                    </a:ext>
                  </a:extLst>
                </a:gridCol>
                <a:gridCol w="208280">
                  <a:extLst>
                    <a:ext uri="{9D8B030D-6E8A-4147-A177-3AD203B41FA5}">
                      <a16:colId xmlns:a16="http://schemas.microsoft.com/office/drawing/2014/main" val="729779143"/>
                    </a:ext>
                  </a:extLst>
                </a:gridCol>
                <a:gridCol w="20828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ר</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צ</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ה</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sp>
        <p:nvSpPr>
          <p:cNvPr id="23" name="מציין מיקום טקסט 2">
            <a:extLst>
              <a:ext uri="{FF2B5EF4-FFF2-40B4-BE49-F238E27FC236}">
                <a16:creationId xmlns:a16="http://schemas.microsoft.com/office/drawing/2014/main" id="{5DA59A80-08DA-4D17-9E1A-C1FDDBB5FB0B}"/>
              </a:ext>
            </a:extLst>
          </p:cNvPr>
          <p:cNvSpPr txBox="1">
            <a:spLocks/>
          </p:cNvSpPr>
          <p:nvPr/>
        </p:nvSpPr>
        <p:spPr>
          <a:xfrm>
            <a:off x="10091299" y="2832170"/>
            <a:ext cx="1171588" cy="27094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600" b="0" dirty="0">
                <a:solidFill>
                  <a:srgbClr val="92D050"/>
                </a:solidFill>
              </a:rPr>
              <a:t>הפעיל</a:t>
            </a:r>
            <a:endParaRPr lang="he-IL" sz="2000" b="0" dirty="0">
              <a:solidFill>
                <a:srgbClr val="92D050"/>
              </a:solidFill>
            </a:endParaRPr>
          </a:p>
        </p:txBody>
      </p:sp>
      <p:cxnSp>
        <p:nvCxnSpPr>
          <p:cNvPr id="24" name="מחבר ישר 23">
            <a:extLst>
              <a:ext uri="{FF2B5EF4-FFF2-40B4-BE49-F238E27FC236}">
                <a16:creationId xmlns:a16="http://schemas.microsoft.com/office/drawing/2014/main" id="{40164927-DD14-4906-A0B5-FD7255559494}"/>
              </a:ext>
            </a:extLst>
          </p:cNvPr>
          <p:cNvCxnSpPr/>
          <p:nvPr/>
        </p:nvCxnSpPr>
        <p:spPr>
          <a:xfrm flipH="1">
            <a:off x="10300962" y="3195780"/>
            <a:ext cx="133350" cy="200025"/>
          </a:xfrm>
          <a:prstGeom prst="line">
            <a:avLst/>
          </a:prstGeom>
          <a:ln>
            <a:solidFill>
              <a:srgbClr val="92D050"/>
            </a:solidFill>
          </a:ln>
        </p:spPr>
        <p:style>
          <a:lnRef idx="2">
            <a:schemeClr val="accent3"/>
          </a:lnRef>
          <a:fillRef idx="0">
            <a:schemeClr val="accent3"/>
          </a:fillRef>
          <a:effectRef idx="1">
            <a:schemeClr val="accent3"/>
          </a:effectRef>
          <a:fontRef idx="minor">
            <a:schemeClr val="tx1"/>
          </a:fontRef>
        </p:style>
      </p:cxnSp>
      <p:sp>
        <p:nvSpPr>
          <p:cNvPr id="4" name="מלבן 3">
            <a:extLst>
              <a:ext uri="{FF2B5EF4-FFF2-40B4-BE49-F238E27FC236}">
                <a16:creationId xmlns:a16="http://schemas.microsoft.com/office/drawing/2014/main" id="{3341658E-6E78-4362-B752-B91F228BCC7C}"/>
              </a:ext>
            </a:extLst>
          </p:cNvPr>
          <p:cNvSpPr/>
          <p:nvPr/>
        </p:nvSpPr>
        <p:spPr>
          <a:xfrm>
            <a:off x="993058" y="3478175"/>
            <a:ext cx="1946787" cy="2384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מלבן 24">
            <a:extLst>
              <a:ext uri="{FF2B5EF4-FFF2-40B4-BE49-F238E27FC236}">
                <a16:creationId xmlns:a16="http://schemas.microsoft.com/office/drawing/2014/main" id="{D79E9798-EA4C-465B-B03B-2349F85071AC}"/>
              </a:ext>
            </a:extLst>
          </p:cNvPr>
          <p:cNvSpPr/>
          <p:nvPr/>
        </p:nvSpPr>
        <p:spPr>
          <a:xfrm>
            <a:off x="898296" y="4332023"/>
            <a:ext cx="1703848" cy="2384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מלבן 12">
            <a:extLst>
              <a:ext uri="{FF2B5EF4-FFF2-40B4-BE49-F238E27FC236}">
                <a16:creationId xmlns:a16="http://schemas.microsoft.com/office/drawing/2014/main" id="{24179C9D-2461-4DBA-BF57-AB0847AAE346}"/>
              </a:ext>
            </a:extLst>
          </p:cNvPr>
          <p:cNvSpPr/>
          <p:nvPr/>
        </p:nvSpPr>
        <p:spPr>
          <a:xfrm>
            <a:off x="6711885" y="1720850"/>
            <a:ext cx="622169"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2" name="תמונה 31">
            <a:extLst>
              <a:ext uri="{FF2B5EF4-FFF2-40B4-BE49-F238E27FC236}">
                <a16:creationId xmlns:a16="http://schemas.microsoft.com/office/drawing/2014/main" id="{16E3AC2E-0F96-4423-B23F-89C891343A68}"/>
              </a:ext>
            </a:extLst>
          </p:cNvPr>
          <p:cNvPicPr>
            <a:picLocks noChangeAspect="1"/>
          </p:cNvPicPr>
          <p:nvPr/>
        </p:nvPicPr>
        <p:blipFill rotWithShape="1">
          <a:blip r:embed="rId3"/>
          <a:srcRect l="13466" t="22870" r="36379" b="71760"/>
          <a:stretch/>
        </p:blipFill>
        <p:spPr>
          <a:xfrm>
            <a:off x="1206632" y="1746269"/>
            <a:ext cx="6114836" cy="368300"/>
          </a:xfrm>
          <a:prstGeom prst="rect">
            <a:avLst/>
          </a:prstGeom>
        </p:spPr>
      </p:pic>
      <p:sp>
        <p:nvSpPr>
          <p:cNvPr id="3" name="אליפסה 2">
            <a:extLst>
              <a:ext uri="{FF2B5EF4-FFF2-40B4-BE49-F238E27FC236}">
                <a16:creationId xmlns:a16="http://schemas.microsoft.com/office/drawing/2014/main" id="{FC10DC02-12FE-479B-A107-76CA5FA55A57}"/>
              </a:ext>
            </a:extLst>
          </p:cNvPr>
          <p:cNvSpPr/>
          <p:nvPr/>
        </p:nvSpPr>
        <p:spPr>
          <a:xfrm>
            <a:off x="6495968" y="1717935"/>
            <a:ext cx="825500" cy="36830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אליפסה 6">
            <a:extLst>
              <a:ext uri="{FF2B5EF4-FFF2-40B4-BE49-F238E27FC236}">
                <a16:creationId xmlns:a16="http://schemas.microsoft.com/office/drawing/2014/main" id="{80C2D626-A295-4CBB-B5FA-5D94B11B6456}"/>
              </a:ext>
            </a:extLst>
          </p:cNvPr>
          <p:cNvSpPr/>
          <p:nvPr/>
        </p:nvSpPr>
        <p:spPr>
          <a:xfrm>
            <a:off x="5518068" y="1717935"/>
            <a:ext cx="825500" cy="36830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אליפסה 7">
            <a:extLst>
              <a:ext uri="{FF2B5EF4-FFF2-40B4-BE49-F238E27FC236}">
                <a16:creationId xmlns:a16="http://schemas.microsoft.com/office/drawing/2014/main" id="{3A2B7AE9-C0CE-40D1-BC57-B68C6F4A9D0B}"/>
              </a:ext>
            </a:extLst>
          </p:cNvPr>
          <p:cNvSpPr/>
          <p:nvPr/>
        </p:nvSpPr>
        <p:spPr>
          <a:xfrm>
            <a:off x="3943268" y="1717935"/>
            <a:ext cx="628650" cy="36830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8">
            <a:extLst>
              <a:ext uri="{FF2B5EF4-FFF2-40B4-BE49-F238E27FC236}">
                <a16:creationId xmlns:a16="http://schemas.microsoft.com/office/drawing/2014/main" id="{56941A95-FE40-42B2-9143-75284E066F7D}"/>
              </a:ext>
            </a:extLst>
          </p:cNvPr>
          <p:cNvSpPr/>
          <p:nvPr/>
        </p:nvSpPr>
        <p:spPr>
          <a:xfrm>
            <a:off x="3073318" y="1717935"/>
            <a:ext cx="717550" cy="36830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מציין מיקום טקסט 13">
            <a:extLst>
              <a:ext uri="{FF2B5EF4-FFF2-40B4-BE49-F238E27FC236}">
                <a16:creationId xmlns:a16="http://schemas.microsoft.com/office/drawing/2014/main" id="{85925F23-D84D-452F-A341-A9CC3EEE706B}"/>
              </a:ext>
            </a:extLst>
          </p:cNvPr>
          <p:cNvSpPr txBox="1">
            <a:spLocks/>
          </p:cNvSpPr>
          <p:nvPr/>
        </p:nvSpPr>
        <p:spPr>
          <a:xfrm>
            <a:off x="7673942" y="975705"/>
            <a:ext cx="4477761" cy="54007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dirty="0"/>
              <a:t>את המשקל קובעים לפי צורת יחיד זכר!</a:t>
            </a:r>
          </a:p>
        </p:txBody>
      </p:sp>
    </p:spTree>
    <p:custDataLst>
      <p:tags r:id="rId1"/>
    </p:custDataLst>
    <p:extLst>
      <p:ext uri="{BB962C8B-B14F-4D97-AF65-F5344CB8AC3E}">
        <p14:creationId xmlns:p14="http://schemas.microsoft.com/office/powerpoint/2010/main" val="3970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6" grpId="0" animBg="1"/>
      <p:bldP spid="18" grpId="0"/>
      <p:bldP spid="19" grpId="0"/>
      <p:bldP spid="21" grpId="0"/>
      <p:bldP spid="23" grpId="0"/>
      <p:bldP spid="3" grpId="0" animBg="1"/>
      <p:bldP spid="7" grpId="0" animBg="1"/>
      <p:bldP spid="8" grpId="0" animBg="1"/>
      <p:bldP spid="9" grpId="0" animBg="1"/>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1629534" y="2695671"/>
            <a:ext cx="9208400" cy="1924651"/>
          </a:xfrm>
          <a:prstGeom prst="rect">
            <a:avLst/>
          </a:prstGeom>
          <a:noFill/>
          <a:ln>
            <a:noFill/>
          </a:ln>
        </p:spPr>
        <p:txBody>
          <a:bodyPr spcFirstLastPara="1" wrap="square" lIns="121904" tIns="121904" rIns="121904" bIns="121904" anchor="t" anchorCtr="0">
            <a:noAutofit/>
          </a:bodyPr>
          <a:lstStyle/>
          <a:p>
            <a:pPr marL="609600">
              <a:lnSpc>
                <a:spcPct val="150000"/>
              </a:lnSpc>
            </a:pPr>
            <a:endParaRPr dirty="0"/>
          </a:p>
        </p:txBody>
      </p:sp>
      <p:sp>
        <p:nvSpPr>
          <p:cNvPr id="5" name="כותרת 4"/>
          <p:cNvSpPr>
            <a:spLocks noGrp="1"/>
          </p:cNvSpPr>
          <p:nvPr>
            <p:ph type="ctrTitle"/>
          </p:nvPr>
        </p:nvSpPr>
        <p:spPr>
          <a:xfrm>
            <a:off x="1" y="1640677"/>
            <a:ext cx="12192001" cy="1260164"/>
          </a:xfrm>
        </p:spPr>
        <p:txBody>
          <a:bodyPr/>
          <a:lstStyle/>
          <a:p>
            <a:r>
              <a:rPr lang="he-IL" dirty="0">
                <a:solidFill>
                  <a:srgbClr val="192A72"/>
                </a:solidFill>
              </a:rPr>
              <a:t>צורות הבינוני</a:t>
            </a:r>
          </a:p>
        </p:txBody>
      </p:sp>
      <p:sp>
        <p:nvSpPr>
          <p:cNvPr id="7" name="כותרת משנה 6"/>
          <p:cNvSpPr>
            <a:spLocks noGrp="1"/>
          </p:cNvSpPr>
          <p:nvPr>
            <p:ph type="subTitle" idx="1"/>
          </p:nvPr>
        </p:nvSpPr>
        <p:spPr>
          <a:xfrm>
            <a:off x="1" y="2826050"/>
            <a:ext cx="12192001" cy="720094"/>
          </a:xfrm>
        </p:spPr>
        <p:txBody>
          <a:bodyPr/>
          <a:lstStyle/>
          <a:p>
            <a:r>
              <a:rPr lang="he-IL" dirty="0">
                <a:sym typeface="Varela Round"/>
              </a:rPr>
              <a:t>עברית – כיתות י-י"ב</a:t>
            </a:r>
          </a:p>
        </p:txBody>
      </p:sp>
      <p:sp>
        <p:nvSpPr>
          <p:cNvPr id="4" name="מציין מיקום תוכן 3"/>
          <p:cNvSpPr>
            <a:spLocks noGrp="1"/>
          </p:cNvSpPr>
          <p:nvPr>
            <p:ph idx="10"/>
          </p:nvPr>
        </p:nvSpPr>
        <p:spPr>
          <a:xfrm>
            <a:off x="1" y="3655861"/>
            <a:ext cx="12192001" cy="720094"/>
          </a:xfrm>
        </p:spPr>
        <p:txBody>
          <a:bodyPr/>
          <a:lstStyle/>
          <a:p>
            <a:r>
              <a:rPr lang="he-IL" dirty="0">
                <a:sym typeface="Varela Round"/>
              </a:rPr>
              <a:t>טל אהרון</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A02EA6CB-F6F5-4722-B695-5775A4A9D987}"/>
              </a:ext>
            </a:extLst>
          </p:cNvPr>
          <p:cNvGraphicFramePr>
            <a:graphicFrameLocks noGrp="1"/>
          </p:cNvGraphicFramePr>
          <p:nvPr>
            <p:extLst>
              <p:ext uri="{D42A27DB-BD31-4B8C-83A1-F6EECF244321}">
                <p14:modId xmlns:p14="http://schemas.microsoft.com/office/powerpoint/2010/main" val="732014570"/>
              </p:ext>
            </p:extLst>
          </p:nvPr>
        </p:nvGraphicFramePr>
        <p:xfrm>
          <a:off x="373513" y="1552104"/>
          <a:ext cx="9142819" cy="2076995"/>
        </p:xfrm>
        <a:graphic>
          <a:graphicData uri="http://schemas.openxmlformats.org/drawingml/2006/table">
            <a:tbl>
              <a:tblPr rtl="1" firstRow="1" bandRow="1">
                <a:tableStyleId>{5940675A-B579-460E-94D1-54222C63F5DA}</a:tableStyleId>
              </a:tblPr>
              <a:tblGrid>
                <a:gridCol w="1306117">
                  <a:extLst>
                    <a:ext uri="{9D8B030D-6E8A-4147-A177-3AD203B41FA5}">
                      <a16:colId xmlns:a16="http://schemas.microsoft.com/office/drawing/2014/main" val="40934901"/>
                    </a:ext>
                  </a:extLst>
                </a:gridCol>
                <a:gridCol w="1306117">
                  <a:extLst>
                    <a:ext uri="{9D8B030D-6E8A-4147-A177-3AD203B41FA5}">
                      <a16:colId xmlns:a16="http://schemas.microsoft.com/office/drawing/2014/main" val="1733793977"/>
                    </a:ext>
                  </a:extLst>
                </a:gridCol>
                <a:gridCol w="1306117">
                  <a:extLst>
                    <a:ext uri="{9D8B030D-6E8A-4147-A177-3AD203B41FA5}">
                      <a16:colId xmlns:a16="http://schemas.microsoft.com/office/drawing/2014/main" val="139258804"/>
                    </a:ext>
                  </a:extLst>
                </a:gridCol>
                <a:gridCol w="1306117">
                  <a:extLst>
                    <a:ext uri="{9D8B030D-6E8A-4147-A177-3AD203B41FA5}">
                      <a16:colId xmlns:a16="http://schemas.microsoft.com/office/drawing/2014/main" val="4174672434"/>
                    </a:ext>
                  </a:extLst>
                </a:gridCol>
                <a:gridCol w="1306117">
                  <a:extLst>
                    <a:ext uri="{9D8B030D-6E8A-4147-A177-3AD203B41FA5}">
                      <a16:colId xmlns:a16="http://schemas.microsoft.com/office/drawing/2014/main" val="4045554586"/>
                    </a:ext>
                  </a:extLst>
                </a:gridCol>
                <a:gridCol w="1306117">
                  <a:extLst>
                    <a:ext uri="{9D8B030D-6E8A-4147-A177-3AD203B41FA5}">
                      <a16:colId xmlns:a16="http://schemas.microsoft.com/office/drawing/2014/main" val="318746832"/>
                    </a:ext>
                  </a:extLst>
                </a:gridCol>
                <a:gridCol w="1306117">
                  <a:extLst>
                    <a:ext uri="{9D8B030D-6E8A-4147-A177-3AD203B41FA5}">
                      <a16:colId xmlns:a16="http://schemas.microsoft.com/office/drawing/2014/main" val="1403569267"/>
                    </a:ext>
                  </a:extLst>
                </a:gridCol>
              </a:tblGrid>
              <a:tr h="522515">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שלמים</a:t>
                      </a:r>
                    </a:p>
                  </a:txBody>
                  <a:tcPr anchor="ctr">
                    <a:solidFill>
                      <a:srgbClr val="12B4BC"/>
                    </a:solidFill>
                  </a:tcPr>
                </a:tc>
                <a:tc>
                  <a:txBody>
                    <a:bodyPr/>
                    <a:lstStyle/>
                    <a:p>
                      <a:pPr algn="ctr" rtl="1"/>
                      <a:r>
                        <a:rPr lang="he-IL" sz="2400" dirty="0" err="1">
                          <a:solidFill>
                            <a:schemeClr val="bg1"/>
                          </a:solidFill>
                          <a:latin typeface="Varela Round" panose="00000500000000000000" pitchFamily="2" charset="-79"/>
                          <a:cs typeface="Varela Round" panose="00000500000000000000" pitchFamily="2" charset="-79"/>
                        </a:rPr>
                        <a:t>חפ"נ</a:t>
                      </a:r>
                      <a:endParaRPr lang="he-IL" sz="2400" dirty="0">
                        <a:solidFill>
                          <a:schemeClr val="bg1"/>
                        </a:solidFill>
                        <a:latin typeface="Varela Round" panose="00000500000000000000" pitchFamily="2" charset="-79"/>
                        <a:cs typeface="Varela Round" panose="00000500000000000000" pitchFamily="2" charset="-79"/>
                      </a:endParaRPr>
                    </a:p>
                  </a:txBody>
                  <a:tcPr anchor="ctr">
                    <a:solidFill>
                      <a:srgbClr val="12B4BC"/>
                    </a:solidFill>
                  </a:tcPr>
                </a:tc>
                <a:tc>
                  <a:txBody>
                    <a:bodyPr/>
                    <a:lstStyle/>
                    <a:p>
                      <a:pPr algn="ctr" rtl="1"/>
                      <a:r>
                        <a:rPr lang="he-IL" sz="2400" dirty="0" err="1">
                          <a:solidFill>
                            <a:schemeClr val="bg1"/>
                          </a:solidFill>
                          <a:latin typeface="Varela Round" panose="00000500000000000000" pitchFamily="2" charset="-79"/>
                          <a:cs typeface="Varela Round" panose="00000500000000000000" pitchFamily="2" charset="-79"/>
                        </a:rPr>
                        <a:t>חפי"צ</a:t>
                      </a:r>
                      <a:endParaRPr lang="he-IL" sz="2400" dirty="0">
                        <a:solidFill>
                          <a:schemeClr val="bg1"/>
                        </a:solidFill>
                        <a:latin typeface="Varela Round" panose="00000500000000000000" pitchFamily="2" charset="-79"/>
                        <a:cs typeface="Varela Round" panose="00000500000000000000" pitchFamily="2" charset="-79"/>
                      </a:endParaRP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נפ"י/ו</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נל"י/ה</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ע"ו/י</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ע"ע</a:t>
                      </a:r>
                    </a:p>
                  </a:txBody>
                  <a:tcPr anchor="ctr">
                    <a:solidFill>
                      <a:srgbClr val="12B4BC"/>
                    </a:solidFill>
                  </a:tcPr>
                </a:tc>
                <a:extLst>
                  <a:ext uri="{0D108BD9-81ED-4DB2-BD59-A6C34878D82A}">
                    <a16:rowId xmlns:a16="http://schemas.microsoft.com/office/drawing/2014/main" val="3656045612"/>
                  </a:ext>
                </a:extLst>
              </a:tr>
              <a:tr h="522515">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מֻבְטָל</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1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a:solidFill>
                            <a:schemeClr val="tx1"/>
                          </a:solidFill>
                          <a:latin typeface="Varela Round" panose="00000500000000000000" pitchFamily="2" charset="-79"/>
                          <a:ea typeface="+mn-ea"/>
                          <a:cs typeface="Varela Round" panose="00000500000000000000" pitchFamily="2" charset="-79"/>
                        </a:rPr>
                        <a:t>מֻכָּר</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1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a:solidFill>
                            <a:schemeClr val="tx1"/>
                          </a:solidFill>
                          <a:latin typeface="Varela Round" panose="00000500000000000000" pitchFamily="2" charset="-79"/>
                          <a:ea typeface="+mn-ea"/>
                          <a:cs typeface="Varela Round" panose="00000500000000000000" pitchFamily="2" charset="-79"/>
                        </a:rPr>
                        <a:t>מֻצָּג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a:solidFill>
                            <a:schemeClr val="tx1"/>
                          </a:solidFill>
                          <a:latin typeface="Varela Round" panose="00000500000000000000" pitchFamily="2" charset="-79"/>
                          <a:ea typeface="+mn-ea"/>
                          <a:cs typeface="Varela Round" panose="00000500000000000000" pitchFamily="2" charset="-79"/>
                        </a:rPr>
                        <a:t>מוּדָע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מֻמְחֶה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מוּבָן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מוּגָן  </a:t>
                      </a:r>
                      <a:endParaRPr lang="he-IL" sz="1800" kern="1200" dirty="0">
                        <a:solidFill>
                          <a:schemeClr val="tx1"/>
                        </a:solidFill>
                        <a:effectLst/>
                        <a:latin typeface="+mn-lt"/>
                        <a:ea typeface="+mn-ea"/>
                        <a:cs typeface="+mn-cs"/>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extLst>
                  <a:ext uri="{0D108BD9-81ED-4DB2-BD59-A6C34878D82A}">
                    <a16:rowId xmlns:a16="http://schemas.microsoft.com/office/drawing/2014/main" val="2337015648"/>
                  </a:ext>
                </a:extLst>
              </a:tr>
            </a:tbl>
          </a:graphicData>
        </a:graphic>
      </p:graphicFrame>
      <p:sp>
        <p:nvSpPr>
          <p:cNvPr id="5" name="כותרת 1">
            <a:extLst>
              <a:ext uri="{FF2B5EF4-FFF2-40B4-BE49-F238E27FC236}">
                <a16:creationId xmlns:a16="http://schemas.microsoft.com/office/drawing/2014/main" id="{DDE4AB0F-F292-4736-B411-799943B520CF}"/>
              </a:ext>
            </a:extLst>
          </p:cNvPr>
          <p:cNvSpPr>
            <a:spLocks noGrp="1"/>
          </p:cNvSpPr>
          <p:nvPr>
            <p:ph type="title"/>
          </p:nvPr>
        </p:nvSpPr>
        <p:spPr>
          <a:xfrm>
            <a:off x="2549769" y="213094"/>
            <a:ext cx="9642231" cy="720000"/>
          </a:xfrm>
        </p:spPr>
        <p:txBody>
          <a:bodyPr/>
          <a:lstStyle/>
          <a:p>
            <a:r>
              <a:rPr lang="he-IL" dirty="0"/>
              <a:t>צורות הבינוני בבניין הופעל</a:t>
            </a:r>
          </a:p>
        </p:txBody>
      </p:sp>
      <p:sp>
        <p:nvSpPr>
          <p:cNvPr id="43" name="תרשים זרימה: הכנה 42">
            <a:extLst>
              <a:ext uri="{FF2B5EF4-FFF2-40B4-BE49-F238E27FC236}">
                <a16:creationId xmlns:a16="http://schemas.microsoft.com/office/drawing/2014/main" id="{A95B683C-BDD5-41CB-A854-1394FD1AD753}"/>
              </a:ext>
            </a:extLst>
          </p:cNvPr>
          <p:cNvSpPr/>
          <p:nvPr/>
        </p:nvSpPr>
        <p:spPr>
          <a:xfrm>
            <a:off x="9787507" y="2273780"/>
            <a:ext cx="2149801" cy="567437"/>
          </a:xfrm>
          <a:prstGeom prst="flowChartPreparation">
            <a:avLst/>
          </a:prstGeom>
          <a:solidFill>
            <a:srgbClr val="12B4BC"/>
          </a:solidFill>
          <a:ln>
            <a:solidFill>
              <a:srgbClr val="12B4BC"/>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b="1" dirty="0">
                <a:solidFill>
                  <a:schemeClr val="bg1"/>
                </a:solidFill>
                <a:latin typeface="Varela Round" panose="00000500000000000000" pitchFamily="2" charset="-79"/>
                <a:cs typeface="Varela Round" panose="00000500000000000000" pitchFamily="2" charset="-79"/>
              </a:rPr>
              <a:t>מֻ</a:t>
            </a:r>
            <a:r>
              <a:rPr lang="he-IL" sz="3200" b="1" dirty="0">
                <a:solidFill>
                  <a:schemeClr val="tx1"/>
                </a:solidFill>
                <a:latin typeface="Varela Round" panose="00000500000000000000" pitchFamily="2" charset="-79"/>
                <a:cs typeface="Varela Round" panose="00000500000000000000" pitchFamily="2" charset="-79"/>
              </a:rPr>
              <a:t>קְטָל</a:t>
            </a:r>
            <a:endParaRPr lang="he-IL" b="1" dirty="0">
              <a:solidFill>
                <a:schemeClr val="tx1"/>
              </a:solidFill>
              <a:latin typeface="Varela Round" panose="00000500000000000000" pitchFamily="2" charset="-79"/>
              <a:cs typeface="Varela Round" panose="00000500000000000000" pitchFamily="2" charset="-79"/>
            </a:endParaRPr>
          </a:p>
        </p:txBody>
      </p:sp>
      <p:graphicFrame>
        <p:nvGraphicFramePr>
          <p:cNvPr id="21" name="טבלה 20">
            <a:extLst>
              <a:ext uri="{FF2B5EF4-FFF2-40B4-BE49-F238E27FC236}">
                <a16:creationId xmlns:a16="http://schemas.microsoft.com/office/drawing/2014/main" id="{D6F2CC6C-E898-4696-AADE-F5DC0D70D6AF}"/>
              </a:ext>
            </a:extLst>
          </p:cNvPr>
          <p:cNvGraphicFramePr>
            <a:graphicFrameLocks noGrp="1"/>
          </p:cNvGraphicFramePr>
          <p:nvPr>
            <p:extLst>
              <p:ext uri="{D42A27DB-BD31-4B8C-83A1-F6EECF244321}">
                <p14:modId xmlns:p14="http://schemas.microsoft.com/office/powerpoint/2010/main" val="1839435628"/>
              </p:ext>
            </p:extLst>
          </p:nvPr>
        </p:nvGraphicFramePr>
        <p:xfrm>
          <a:off x="8340616" y="2836460"/>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ב</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26" name="טבלה 25">
            <a:extLst>
              <a:ext uri="{FF2B5EF4-FFF2-40B4-BE49-F238E27FC236}">
                <a16:creationId xmlns:a16="http://schemas.microsoft.com/office/drawing/2014/main" id="{4E699B8E-402F-4F44-A6F0-36D0EF223530}"/>
              </a:ext>
            </a:extLst>
          </p:cNvPr>
          <p:cNvGraphicFramePr>
            <a:graphicFrameLocks noGrp="1"/>
          </p:cNvGraphicFramePr>
          <p:nvPr>
            <p:extLst>
              <p:ext uri="{D42A27DB-BD31-4B8C-83A1-F6EECF244321}">
                <p14:modId xmlns:p14="http://schemas.microsoft.com/office/powerpoint/2010/main" val="3846337661"/>
              </p:ext>
            </p:extLst>
          </p:nvPr>
        </p:nvGraphicFramePr>
        <p:xfrm>
          <a:off x="512005" y="2848274"/>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ג</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ן</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27" name="טבלה 26">
            <a:extLst>
              <a:ext uri="{FF2B5EF4-FFF2-40B4-BE49-F238E27FC236}">
                <a16:creationId xmlns:a16="http://schemas.microsoft.com/office/drawing/2014/main" id="{786955CE-4503-4A20-B4EC-053DF5AC8CB2}"/>
              </a:ext>
            </a:extLst>
          </p:cNvPr>
          <p:cNvGraphicFramePr>
            <a:graphicFrameLocks noGrp="1"/>
          </p:cNvGraphicFramePr>
          <p:nvPr>
            <p:extLst>
              <p:ext uri="{D42A27DB-BD31-4B8C-83A1-F6EECF244321}">
                <p14:modId xmlns:p14="http://schemas.microsoft.com/office/powerpoint/2010/main" val="3914540309"/>
              </p:ext>
            </p:extLst>
          </p:nvPr>
        </p:nvGraphicFramePr>
        <p:xfrm>
          <a:off x="1821311" y="2844336"/>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ב</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ן</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29" name="טבלה 28">
            <a:extLst>
              <a:ext uri="{FF2B5EF4-FFF2-40B4-BE49-F238E27FC236}">
                <a16:creationId xmlns:a16="http://schemas.microsoft.com/office/drawing/2014/main" id="{35E87313-634F-43E8-B1DC-96B1B7D23393}"/>
              </a:ext>
            </a:extLst>
          </p:cNvPr>
          <p:cNvGraphicFramePr>
            <a:graphicFrameLocks noGrp="1"/>
          </p:cNvGraphicFramePr>
          <p:nvPr>
            <p:extLst>
              <p:ext uri="{D42A27DB-BD31-4B8C-83A1-F6EECF244321}">
                <p14:modId xmlns:p14="http://schemas.microsoft.com/office/powerpoint/2010/main" val="3991756342"/>
              </p:ext>
            </p:extLst>
          </p:nvPr>
        </p:nvGraphicFramePr>
        <p:xfrm>
          <a:off x="3120827" y="2840398"/>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ח</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ה</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30" name="טבלה 29">
            <a:extLst>
              <a:ext uri="{FF2B5EF4-FFF2-40B4-BE49-F238E27FC236}">
                <a16:creationId xmlns:a16="http://schemas.microsoft.com/office/drawing/2014/main" id="{B0A41282-CFA6-4E74-B10C-A133E18070F9}"/>
              </a:ext>
            </a:extLst>
          </p:cNvPr>
          <p:cNvGraphicFramePr>
            <a:graphicFrameLocks noGrp="1"/>
          </p:cNvGraphicFramePr>
          <p:nvPr>
            <p:extLst>
              <p:ext uri="{D42A27DB-BD31-4B8C-83A1-F6EECF244321}">
                <p14:modId xmlns:p14="http://schemas.microsoft.com/office/powerpoint/2010/main" val="948402543"/>
              </p:ext>
            </p:extLst>
          </p:nvPr>
        </p:nvGraphicFramePr>
        <p:xfrm>
          <a:off x="4427282" y="2836460"/>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ד</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ע</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31" name="טבלה 30">
            <a:extLst>
              <a:ext uri="{FF2B5EF4-FFF2-40B4-BE49-F238E27FC236}">
                <a16:creationId xmlns:a16="http://schemas.microsoft.com/office/drawing/2014/main" id="{E7BD328D-7ECF-4D00-B019-48674CDAA1A2}"/>
              </a:ext>
            </a:extLst>
          </p:cNvPr>
          <p:cNvGraphicFramePr>
            <a:graphicFrameLocks noGrp="1"/>
          </p:cNvGraphicFramePr>
          <p:nvPr>
            <p:extLst>
              <p:ext uri="{D42A27DB-BD31-4B8C-83A1-F6EECF244321}">
                <p14:modId xmlns:p14="http://schemas.microsoft.com/office/powerpoint/2010/main" val="3488137237"/>
              </p:ext>
            </p:extLst>
          </p:nvPr>
        </p:nvGraphicFramePr>
        <p:xfrm>
          <a:off x="5736588" y="2836460"/>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צ</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ג</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32" name="טבלה 31">
            <a:extLst>
              <a:ext uri="{FF2B5EF4-FFF2-40B4-BE49-F238E27FC236}">
                <a16:creationId xmlns:a16="http://schemas.microsoft.com/office/drawing/2014/main" id="{EF62C967-2ADB-4E18-9C1E-D3B500573C97}"/>
              </a:ext>
            </a:extLst>
          </p:cNvPr>
          <p:cNvGraphicFramePr>
            <a:graphicFrameLocks noGrp="1"/>
          </p:cNvGraphicFramePr>
          <p:nvPr>
            <p:extLst>
              <p:ext uri="{D42A27DB-BD31-4B8C-83A1-F6EECF244321}">
                <p14:modId xmlns:p14="http://schemas.microsoft.com/office/powerpoint/2010/main" val="2259517953"/>
              </p:ext>
            </p:extLst>
          </p:nvPr>
        </p:nvGraphicFramePr>
        <p:xfrm>
          <a:off x="7037596" y="2832778"/>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כ</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ר</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cxnSp>
        <p:nvCxnSpPr>
          <p:cNvPr id="36" name="מחבר ישר 35">
            <a:extLst>
              <a:ext uri="{FF2B5EF4-FFF2-40B4-BE49-F238E27FC236}">
                <a16:creationId xmlns:a16="http://schemas.microsoft.com/office/drawing/2014/main" id="{95ADFA14-54F7-4280-926B-B6CCD1DF0F65}"/>
              </a:ext>
            </a:extLst>
          </p:cNvPr>
          <p:cNvCxnSpPr/>
          <p:nvPr/>
        </p:nvCxnSpPr>
        <p:spPr>
          <a:xfrm flipH="1">
            <a:off x="7611137" y="2921414"/>
            <a:ext cx="133350" cy="200025"/>
          </a:xfrm>
          <a:prstGeom prst="line">
            <a:avLst/>
          </a:prstGeom>
          <a:ln>
            <a:solidFill>
              <a:srgbClr val="92D050"/>
            </a:solidFill>
          </a:ln>
        </p:spPr>
        <p:style>
          <a:lnRef idx="2">
            <a:schemeClr val="accent3"/>
          </a:lnRef>
          <a:fillRef idx="0">
            <a:schemeClr val="accent3"/>
          </a:fillRef>
          <a:effectRef idx="1">
            <a:schemeClr val="accent3"/>
          </a:effectRef>
          <a:fontRef idx="minor">
            <a:schemeClr val="tx1"/>
          </a:fontRef>
        </p:style>
      </p:cxnSp>
      <p:cxnSp>
        <p:nvCxnSpPr>
          <p:cNvPr id="37" name="מחבר ישר 36">
            <a:extLst>
              <a:ext uri="{FF2B5EF4-FFF2-40B4-BE49-F238E27FC236}">
                <a16:creationId xmlns:a16="http://schemas.microsoft.com/office/drawing/2014/main" id="{3507566E-AD1C-4CB8-A234-F443A235017E}"/>
              </a:ext>
            </a:extLst>
          </p:cNvPr>
          <p:cNvCxnSpPr/>
          <p:nvPr/>
        </p:nvCxnSpPr>
        <p:spPr>
          <a:xfrm flipH="1">
            <a:off x="6293091" y="2921413"/>
            <a:ext cx="133350" cy="200025"/>
          </a:xfrm>
          <a:prstGeom prst="line">
            <a:avLst/>
          </a:prstGeom>
          <a:ln>
            <a:solidFill>
              <a:srgbClr val="92D050"/>
            </a:solidFill>
          </a:ln>
        </p:spPr>
        <p:style>
          <a:lnRef idx="2">
            <a:schemeClr val="accent3"/>
          </a:lnRef>
          <a:fillRef idx="0">
            <a:schemeClr val="accent3"/>
          </a:fillRef>
          <a:effectRef idx="1">
            <a:schemeClr val="accent3"/>
          </a:effectRef>
          <a:fontRef idx="minor">
            <a:schemeClr val="tx1"/>
          </a:fontRef>
        </p:style>
      </p:cxnSp>
      <p:cxnSp>
        <p:nvCxnSpPr>
          <p:cNvPr id="38" name="מחבר ישר 37">
            <a:extLst>
              <a:ext uri="{FF2B5EF4-FFF2-40B4-BE49-F238E27FC236}">
                <a16:creationId xmlns:a16="http://schemas.microsoft.com/office/drawing/2014/main" id="{4A29F3B0-B1BE-4139-99BF-F5B06A844AB9}"/>
              </a:ext>
            </a:extLst>
          </p:cNvPr>
          <p:cNvCxnSpPr/>
          <p:nvPr/>
        </p:nvCxnSpPr>
        <p:spPr>
          <a:xfrm flipH="1">
            <a:off x="2143064" y="2921412"/>
            <a:ext cx="133350" cy="200025"/>
          </a:xfrm>
          <a:prstGeom prst="line">
            <a:avLst/>
          </a:prstGeom>
          <a:ln>
            <a:solidFill>
              <a:srgbClr val="92D050"/>
            </a:solidFill>
          </a:ln>
        </p:spPr>
        <p:style>
          <a:lnRef idx="2">
            <a:schemeClr val="accent3"/>
          </a:lnRef>
          <a:fillRef idx="0">
            <a:schemeClr val="accent3"/>
          </a:fillRef>
          <a:effectRef idx="1">
            <a:schemeClr val="accent3"/>
          </a:effectRef>
          <a:fontRef idx="minor">
            <a:schemeClr val="tx1"/>
          </a:fontRef>
        </p:style>
      </p:cxnSp>
      <p:cxnSp>
        <p:nvCxnSpPr>
          <p:cNvPr id="39" name="מחבר ישר 38">
            <a:extLst>
              <a:ext uri="{FF2B5EF4-FFF2-40B4-BE49-F238E27FC236}">
                <a16:creationId xmlns:a16="http://schemas.microsoft.com/office/drawing/2014/main" id="{7247872A-4C58-4D8F-9098-7A3E0B732F21}"/>
              </a:ext>
            </a:extLst>
          </p:cNvPr>
          <p:cNvCxnSpPr/>
          <p:nvPr/>
        </p:nvCxnSpPr>
        <p:spPr>
          <a:xfrm flipH="1">
            <a:off x="589556" y="2921414"/>
            <a:ext cx="133350" cy="200025"/>
          </a:xfrm>
          <a:prstGeom prst="line">
            <a:avLst/>
          </a:prstGeom>
          <a:ln>
            <a:solidFill>
              <a:srgbClr val="92D050"/>
            </a:solidFill>
          </a:ln>
        </p:spPr>
        <p:style>
          <a:lnRef idx="2">
            <a:schemeClr val="accent3"/>
          </a:lnRef>
          <a:fillRef idx="0">
            <a:schemeClr val="accent3"/>
          </a:fillRef>
          <a:effectRef idx="1">
            <a:schemeClr val="accent3"/>
          </a:effectRef>
          <a:fontRef idx="minor">
            <a:schemeClr val="tx1"/>
          </a:fontRef>
        </p:style>
      </p:cxnSp>
      <p:pic>
        <p:nvPicPr>
          <p:cNvPr id="5122" name="Picture 2" descr="Art lover concept illustration Free Vector">
            <a:extLst>
              <a:ext uri="{FF2B5EF4-FFF2-40B4-BE49-F238E27FC236}">
                <a16:creationId xmlns:a16="http://schemas.microsoft.com/office/drawing/2014/main" id="{4535CBB3-06AD-4807-AE19-E522F324F3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485" y="4084937"/>
            <a:ext cx="2515600" cy="2515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9046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1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F597388-0F8F-420B-8788-2A5DEFE9A9C4}"/>
              </a:ext>
            </a:extLst>
          </p:cNvPr>
          <p:cNvSpPr>
            <a:spLocks noGrp="1"/>
          </p:cNvSpPr>
          <p:nvPr>
            <p:ph type="title"/>
          </p:nvPr>
        </p:nvSpPr>
        <p:spPr/>
        <p:txBody>
          <a:bodyPr/>
          <a:lstStyle/>
          <a:p>
            <a:r>
              <a:rPr lang="he-IL" dirty="0"/>
              <a:t>תרגיל</a:t>
            </a:r>
          </a:p>
        </p:txBody>
      </p:sp>
      <p:grpSp>
        <p:nvGrpSpPr>
          <p:cNvPr id="9" name="קבוצה 8">
            <a:extLst>
              <a:ext uri="{FF2B5EF4-FFF2-40B4-BE49-F238E27FC236}">
                <a16:creationId xmlns:a16="http://schemas.microsoft.com/office/drawing/2014/main" id="{DAA0E27A-45D5-4A89-811B-779559531AB9}"/>
              </a:ext>
            </a:extLst>
          </p:cNvPr>
          <p:cNvGrpSpPr/>
          <p:nvPr/>
        </p:nvGrpSpPr>
        <p:grpSpPr>
          <a:xfrm>
            <a:off x="6772696" y="1683448"/>
            <a:ext cx="4953252" cy="1029970"/>
            <a:chOff x="5832474" y="1065227"/>
            <a:chExt cx="6247443" cy="1442002"/>
          </a:xfrm>
        </p:grpSpPr>
        <p:pic>
          <p:nvPicPr>
            <p:cNvPr id="5" name="תמונה 4">
              <a:extLst>
                <a:ext uri="{FF2B5EF4-FFF2-40B4-BE49-F238E27FC236}">
                  <a16:creationId xmlns:a16="http://schemas.microsoft.com/office/drawing/2014/main" id="{24A0DA33-18B3-4491-B696-5932DC2AE0F2}"/>
                </a:ext>
              </a:extLst>
            </p:cNvPr>
            <p:cNvPicPr>
              <a:picLocks noChangeAspect="1"/>
            </p:cNvPicPr>
            <p:nvPr/>
          </p:nvPicPr>
          <p:blipFill rotWithShape="1">
            <a:blip r:embed="rId3"/>
            <a:srcRect l="41015" t="32577" r="24459" b="61931"/>
            <a:stretch/>
          </p:blipFill>
          <p:spPr>
            <a:xfrm>
              <a:off x="5864224" y="1065227"/>
              <a:ext cx="6215693" cy="556183"/>
            </a:xfrm>
            <a:prstGeom prst="rect">
              <a:avLst/>
            </a:prstGeom>
          </p:spPr>
        </p:pic>
        <p:pic>
          <p:nvPicPr>
            <p:cNvPr id="7" name="תמונה 6">
              <a:extLst>
                <a:ext uri="{FF2B5EF4-FFF2-40B4-BE49-F238E27FC236}">
                  <a16:creationId xmlns:a16="http://schemas.microsoft.com/office/drawing/2014/main" id="{F8F85B69-61F5-495B-8BFB-3AC8AD388CA4}"/>
                </a:ext>
              </a:extLst>
            </p:cNvPr>
            <p:cNvPicPr>
              <a:picLocks noChangeAspect="1"/>
            </p:cNvPicPr>
            <p:nvPr/>
          </p:nvPicPr>
          <p:blipFill rotWithShape="1">
            <a:blip r:embed="rId3"/>
            <a:srcRect l="58072" t="37496" r="24459" b="53402"/>
            <a:stretch/>
          </p:blipFill>
          <p:spPr>
            <a:xfrm>
              <a:off x="8928488" y="1585458"/>
              <a:ext cx="3144878" cy="921771"/>
            </a:xfrm>
            <a:prstGeom prst="rect">
              <a:avLst/>
            </a:prstGeom>
          </p:spPr>
        </p:pic>
        <p:pic>
          <p:nvPicPr>
            <p:cNvPr id="8" name="תמונה 7">
              <a:extLst>
                <a:ext uri="{FF2B5EF4-FFF2-40B4-BE49-F238E27FC236}">
                  <a16:creationId xmlns:a16="http://schemas.microsoft.com/office/drawing/2014/main" id="{9C91B564-7EC3-4861-BEB3-58936FDCD1E7}"/>
                </a:ext>
              </a:extLst>
            </p:cNvPr>
            <p:cNvPicPr>
              <a:picLocks noChangeAspect="1"/>
            </p:cNvPicPr>
            <p:nvPr/>
          </p:nvPicPr>
          <p:blipFill rotWithShape="1">
            <a:blip r:embed="rId3"/>
            <a:srcRect l="32352" t="37496" r="50488" b="53402"/>
            <a:stretch/>
          </p:blipFill>
          <p:spPr>
            <a:xfrm>
              <a:off x="5832474" y="1585457"/>
              <a:ext cx="3089461" cy="921771"/>
            </a:xfrm>
            <a:prstGeom prst="rect">
              <a:avLst/>
            </a:prstGeom>
          </p:spPr>
        </p:pic>
      </p:grpSp>
      <p:grpSp>
        <p:nvGrpSpPr>
          <p:cNvPr id="11" name="קבוצה 10">
            <a:extLst>
              <a:ext uri="{FF2B5EF4-FFF2-40B4-BE49-F238E27FC236}">
                <a16:creationId xmlns:a16="http://schemas.microsoft.com/office/drawing/2014/main" id="{78AA0BDB-DE48-413D-A6E3-D0388FC0473D}"/>
              </a:ext>
            </a:extLst>
          </p:cNvPr>
          <p:cNvGrpSpPr/>
          <p:nvPr/>
        </p:nvGrpSpPr>
        <p:grpSpPr>
          <a:xfrm>
            <a:off x="538452" y="1598521"/>
            <a:ext cx="5707696" cy="1434830"/>
            <a:chOff x="4988351" y="2750657"/>
            <a:chExt cx="5707696" cy="1434830"/>
          </a:xfrm>
        </p:grpSpPr>
        <p:pic>
          <p:nvPicPr>
            <p:cNvPr id="6" name="תמונה 5">
              <a:extLst>
                <a:ext uri="{FF2B5EF4-FFF2-40B4-BE49-F238E27FC236}">
                  <a16:creationId xmlns:a16="http://schemas.microsoft.com/office/drawing/2014/main" id="{EC11EA01-44C0-4544-974B-AABE6793FD64}"/>
                </a:ext>
              </a:extLst>
            </p:cNvPr>
            <p:cNvPicPr>
              <a:picLocks noChangeAspect="1"/>
            </p:cNvPicPr>
            <p:nvPr/>
          </p:nvPicPr>
          <p:blipFill rotWithShape="1">
            <a:blip r:embed="rId4"/>
            <a:srcRect l="35672" t="22818" r="25233" b="59133"/>
            <a:stretch/>
          </p:blipFill>
          <p:spPr>
            <a:xfrm>
              <a:off x="5175315" y="2750657"/>
              <a:ext cx="5520732" cy="1433708"/>
            </a:xfrm>
            <a:prstGeom prst="rect">
              <a:avLst/>
            </a:prstGeom>
          </p:spPr>
        </p:pic>
        <p:pic>
          <p:nvPicPr>
            <p:cNvPr id="10" name="תמונה 9">
              <a:extLst>
                <a:ext uri="{FF2B5EF4-FFF2-40B4-BE49-F238E27FC236}">
                  <a16:creationId xmlns:a16="http://schemas.microsoft.com/office/drawing/2014/main" id="{F4C60F0B-2356-4BAC-847A-8165BB57ED76}"/>
                </a:ext>
              </a:extLst>
            </p:cNvPr>
            <p:cNvPicPr>
              <a:picLocks noChangeAspect="1"/>
            </p:cNvPicPr>
            <p:nvPr/>
          </p:nvPicPr>
          <p:blipFill rotWithShape="1">
            <a:blip r:embed="rId4"/>
            <a:srcRect l="24277" t="22818" r="65321" b="59133"/>
            <a:stretch/>
          </p:blipFill>
          <p:spPr>
            <a:xfrm>
              <a:off x="4988351" y="2751779"/>
              <a:ext cx="1469010" cy="1433708"/>
            </a:xfrm>
            <a:prstGeom prst="rect">
              <a:avLst/>
            </a:prstGeom>
          </p:spPr>
        </p:pic>
      </p:grpSp>
      <p:sp>
        <p:nvSpPr>
          <p:cNvPr id="12" name="מציין מיקום טקסט 2">
            <a:extLst>
              <a:ext uri="{FF2B5EF4-FFF2-40B4-BE49-F238E27FC236}">
                <a16:creationId xmlns:a16="http://schemas.microsoft.com/office/drawing/2014/main" id="{E266AD5E-5B73-4747-9D20-0DB72405459B}"/>
              </a:ext>
            </a:extLst>
          </p:cNvPr>
          <p:cNvSpPr>
            <a:spLocks noGrp="1"/>
          </p:cNvSpPr>
          <p:nvPr>
            <p:ph type="body" sz="quarter" idx="3"/>
          </p:nvPr>
        </p:nvSpPr>
        <p:spPr>
          <a:xfrm>
            <a:off x="2867025" y="1040129"/>
            <a:ext cx="8857379" cy="540000"/>
          </a:xfrm>
        </p:spPr>
        <p:txBody>
          <a:bodyPr/>
          <a:lstStyle/>
          <a:p>
            <a:r>
              <a:rPr lang="he-IL" sz="2400" b="0" dirty="0"/>
              <a:t>לפניכם מידע על התפשטות נגיף קורונה בעולם.</a:t>
            </a:r>
          </a:p>
        </p:txBody>
      </p:sp>
      <p:sp>
        <p:nvSpPr>
          <p:cNvPr id="13" name="מציין מיקום טקסט 2">
            <a:extLst>
              <a:ext uri="{FF2B5EF4-FFF2-40B4-BE49-F238E27FC236}">
                <a16:creationId xmlns:a16="http://schemas.microsoft.com/office/drawing/2014/main" id="{B495BD60-F1C4-4FAB-BB19-5516FED911D7}"/>
              </a:ext>
            </a:extLst>
          </p:cNvPr>
          <p:cNvSpPr txBox="1">
            <a:spLocks/>
          </p:cNvSpPr>
          <p:nvPr/>
        </p:nvSpPr>
        <p:spPr>
          <a:xfrm>
            <a:off x="433051" y="3222817"/>
            <a:ext cx="11325898"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400" b="0" dirty="0"/>
              <a:t>במידע מופיעות צורות בינוני רבות. ציינו את ה</a:t>
            </a:r>
            <a:r>
              <a:rPr lang="he-IL" sz="2400" b="0" u="sng" dirty="0"/>
              <a:t>שורש</a:t>
            </a:r>
            <a:r>
              <a:rPr lang="he-IL" sz="2400" b="0" dirty="0"/>
              <a:t> ואת ה</a:t>
            </a:r>
            <a:r>
              <a:rPr lang="he-IL" sz="2400" b="0" u="sng" dirty="0"/>
              <a:t>בניין</a:t>
            </a:r>
            <a:r>
              <a:rPr lang="he-IL" sz="2400" b="0" dirty="0"/>
              <a:t> של כל אחת מהצורות.</a:t>
            </a:r>
          </a:p>
        </p:txBody>
      </p:sp>
      <p:sp>
        <p:nvSpPr>
          <p:cNvPr id="14" name="מלבן 13">
            <a:extLst>
              <a:ext uri="{FF2B5EF4-FFF2-40B4-BE49-F238E27FC236}">
                <a16:creationId xmlns:a16="http://schemas.microsoft.com/office/drawing/2014/main" id="{0385B8F0-3054-4D49-BC3D-329A27519C0D}"/>
              </a:ext>
            </a:extLst>
          </p:cNvPr>
          <p:cNvSpPr/>
          <p:nvPr/>
        </p:nvSpPr>
        <p:spPr>
          <a:xfrm>
            <a:off x="4243954" y="3723397"/>
            <a:ext cx="7327648" cy="523220"/>
          </a:xfrm>
          <a:prstGeom prst="rect">
            <a:avLst/>
          </a:prstGeom>
        </p:spPr>
        <p:txBody>
          <a:bodyPr wrap="none">
            <a:spAutoFit/>
          </a:bodyPr>
          <a:lstStyle/>
          <a:p>
            <a:r>
              <a:rPr lang="he-IL" sz="2800" b="1" dirty="0">
                <a:latin typeface="Varela Round" panose="00000500000000000000" pitchFamily="2" charset="-79"/>
                <a:cs typeface="Varela Round" panose="00000500000000000000" pitchFamily="2" charset="-79"/>
              </a:rPr>
              <a:t>נִדְבָּקִים,    חוֹלִים,    </a:t>
            </a:r>
            <a:r>
              <a:rPr lang="he-IL" sz="2800" b="1" dirty="0" err="1">
                <a:latin typeface="Varela Round" panose="00000500000000000000" pitchFamily="2" charset="-79"/>
                <a:cs typeface="Varela Round" panose="00000500000000000000" pitchFamily="2" charset="-79"/>
              </a:rPr>
              <a:t>מֻנְשָמִים</a:t>
            </a:r>
            <a:r>
              <a:rPr lang="he-IL" sz="2800" b="1" dirty="0">
                <a:latin typeface="Varela Round" panose="00000500000000000000" pitchFamily="2" charset="-79"/>
                <a:cs typeface="Varela Round" panose="00000500000000000000" pitchFamily="2" charset="-79"/>
              </a:rPr>
              <a:t>,    מֵתִים,    מַבְרִיאִים</a:t>
            </a:r>
          </a:p>
        </p:txBody>
      </p:sp>
      <p:sp>
        <p:nvSpPr>
          <p:cNvPr id="15" name="מציין מיקום טקסט 2">
            <a:extLst>
              <a:ext uri="{FF2B5EF4-FFF2-40B4-BE49-F238E27FC236}">
                <a16:creationId xmlns:a16="http://schemas.microsoft.com/office/drawing/2014/main" id="{C4B98220-7A02-4B6E-A69A-0EBBA0D66284}"/>
              </a:ext>
            </a:extLst>
          </p:cNvPr>
          <p:cNvSpPr txBox="1">
            <a:spLocks/>
          </p:cNvSpPr>
          <p:nvPr/>
        </p:nvSpPr>
        <p:spPr>
          <a:xfrm>
            <a:off x="10472026" y="4180749"/>
            <a:ext cx="1176674" cy="724176"/>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err="1">
                <a:solidFill>
                  <a:srgbClr val="92D050"/>
                </a:solidFill>
              </a:rPr>
              <a:t>דב"ק</a:t>
            </a:r>
            <a:r>
              <a:rPr lang="he-IL" sz="1800" b="0" dirty="0">
                <a:solidFill>
                  <a:srgbClr val="92D050"/>
                </a:solidFill>
              </a:rPr>
              <a:t>,</a:t>
            </a:r>
          </a:p>
          <a:p>
            <a:pPr algn="ctr"/>
            <a:r>
              <a:rPr lang="he-IL" sz="1800" b="0" dirty="0">
                <a:solidFill>
                  <a:srgbClr val="92D050"/>
                </a:solidFill>
              </a:rPr>
              <a:t>נפעל</a:t>
            </a:r>
          </a:p>
        </p:txBody>
      </p:sp>
      <p:sp>
        <p:nvSpPr>
          <p:cNvPr id="16" name="מציין מיקום טקסט 2">
            <a:extLst>
              <a:ext uri="{FF2B5EF4-FFF2-40B4-BE49-F238E27FC236}">
                <a16:creationId xmlns:a16="http://schemas.microsoft.com/office/drawing/2014/main" id="{77A814B4-AD14-4938-BEE7-8A9AABE9062E}"/>
              </a:ext>
            </a:extLst>
          </p:cNvPr>
          <p:cNvSpPr txBox="1">
            <a:spLocks/>
          </p:cNvSpPr>
          <p:nvPr/>
        </p:nvSpPr>
        <p:spPr>
          <a:xfrm>
            <a:off x="9030907" y="4180749"/>
            <a:ext cx="1176674" cy="724176"/>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err="1">
                <a:solidFill>
                  <a:srgbClr val="92D050"/>
                </a:solidFill>
              </a:rPr>
              <a:t>חל"י</a:t>
            </a:r>
            <a:r>
              <a:rPr lang="he-IL" sz="1800" b="0" dirty="0">
                <a:solidFill>
                  <a:srgbClr val="92D050"/>
                </a:solidFill>
              </a:rPr>
              <a:t>/ה,</a:t>
            </a:r>
          </a:p>
          <a:p>
            <a:pPr algn="ctr"/>
            <a:r>
              <a:rPr lang="he-IL" sz="1800" b="0" dirty="0">
                <a:solidFill>
                  <a:srgbClr val="92D050"/>
                </a:solidFill>
              </a:rPr>
              <a:t>קל</a:t>
            </a:r>
          </a:p>
        </p:txBody>
      </p:sp>
      <p:sp>
        <p:nvSpPr>
          <p:cNvPr id="17" name="מציין מיקום טקסט 2">
            <a:extLst>
              <a:ext uri="{FF2B5EF4-FFF2-40B4-BE49-F238E27FC236}">
                <a16:creationId xmlns:a16="http://schemas.microsoft.com/office/drawing/2014/main" id="{498910CC-EEE0-4D2C-BC18-C64EB48B41B2}"/>
              </a:ext>
            </a:extLst>
          </p:cNvPr>
          <p:cNvSpPr txBox="1">
            <a:spLocks/>
          </p:cNvSpPr>
          <p:nvPr/>
        </p:nvSpPr>
        <p:spPr>
          <a:xfrm>
            <a:off x="7506229" y="4173701"/>
            <a:ext cx="1176674" cy="724176"/>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err="1">
                <a:solidFill>
                  <a:srgbClr val="92D050"/>
                </a:solidFill>
              </a:rPr>
              <a:t>נש"מ</a:t>
            </a:r>
            <a:endParaRPr lang="he-IL" sz="1800" b="0" dirty="0">
              <a:solidFill>
                <a:srgbClr val="92D050"/>
              </a:solidFill>
            </a:endParaRPr>
          </a:p>
          <a:p>
            <a:pPr algn="ctr"/>
            <a:r>
              <a:rPr lang="he-IL" sz="1800" b="0" dirty="0">
                <a:solidFill>
                  <a:srgbClr val="92D050"/>
                </a:solidFill>
              </a:rPr>
              <a:t>הופעל</a:t>
            </a:r>
          </a:p>
        </p:txBody>
      </p:sp>
      <p:sp>
        <p:nvSpPr>
          <p:cNvPr id="18" name="מציין מיקום טקסט 2">
            <a:extLst>
              <a:ext uri="{FF2B5EF4-FFF2-40B4-BE49-F238E27FC236}">
                <a16:creationId xmlns:a16="http://schemas.microsoft.com/office/drawing/2014/main" id="{FF578726-A53C-45E2-9091-400927306340}"/>
              </a:ext>
            </a:extLst>
          </p:cNvPr>
          <p:cNvSpPr txBox="1">
            <a:spLocks/>
          </p:cNvSpPr>
          <p:nvPr/>
        </p:nvSpPr>
        <p:spPr>
          <a:xfrm>
            <a:off x="6065110" y="4180749"/>
            <a:ext cx="1176674" cy="724176"/>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err="1">
                <a:solidFill>
                  <a:srgbClr val="92D050"/>
                </a:solidFill>
              </a:rPr>
              <a:t>מו"ת</a:t>
            </a:r>
            <a:endParaRPr lang="he-IL" sz="1800" b="0" dirty="0">
              <a:solidFill>
                <a:srgbClr val="92D050"/>
              </a:solidFill>
            </a:endParaRPr>
          </a:p>
          <a:p>
            <a:pPr algn="ctr"/>
            <a:r>
              <a:rPr lang="he-IL" sz="1800" b="0" dirty="0">
                <a:solidFill>
                  <a:srgbClr val="92D050"/>
                </a:solidFill>
              </a:rPr>
              <a:t>קל</a:t>
            </a:r>
          </a:p>
        </p:txBody>
      </p:sp>
      <p:sp>
        <p:nvSpPr>
          <p:cNvPr id="19" name="מציין מיקום טקסט 2">
            <a:extLst>
              <a:ext uri="{FF2B5EF4-FFF2-40B4-BE49-F238E27FC236}">
                <a16:creationId xmlns:a16="http://schemas.microsoft.com/office/drawing/2014/main" id="{6A9A2D44-61AE-41EE-B29F-F44C18FC2F18}"/>
              </a:ext>
            </a:extLst>
          </p:cNvPr>
          <p:cNvSpPr txBox="1">
            <a:spLocks/>
          </p:cNvSpPr>
          <p:nvPr/>
        </p:nvSpPr>
        <p:spPr>
          <a:xfrm>
            <a:off x="4566195" y="4173701"/>
            <a:ext cx="1176674" cy="724176"/>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err="1">
                <a:solidFill>
                  <a:srgbClr val="92D050"/>
                </a:solidFill>
              </a:rPr>
              <a:t>בר"א</a:t>
            </a:r>
            <a:endParaRPr lang="he-IL" sz="1800" b="0" dirty="0">
              <a:solidFill>
                <a:srgbClr val="92D050"/>
              </a:solidFill>
            </a:endParaRPr>
          </a:p>
          <a:p>
            <a:pPr algn="ctr"/>
            <a:r>
              <a:rPr lang="he-IL" sz="1800" b="0" dirty="0">
                <a:solidFill>
                  <a:srgbClr val="92D050"/>
                </a:solidFill>
              </a:rPr>
              <a:t>הפעיל</a:t>
            </a:r>
          </a:p>
        </p:txBody>
      </p:sp>
      <p:pic>
        <p:nvPicPr>
          <p:cNvPr id="5122" name="Picture 2" descr="איור של נגיף">
            <a:extLst>
              <a:ext uri="{FF2B5EF4-FFF2-40B4-BE49-F238E27FC236}">
                <a16:creationId xmlns:a16="http://schemas.microsoft.com/office/drawing/2014/main" id="{7EE6A0E5-45A2-47A2-B5E1-9B1E24C5E5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740" y="4829552"/>
            <a:ext cx="1799942" cy="1799942"/>
          </a:xfrm>
          <a:prstGeom prst="rect">
            <a:avLst/>
          </a:prstGeom>
          <a:noFill/>
          <a:extLst>
            <a:ext uri="{909E8E84-426E-40DD-AFC4-6F175D3DCCD1}">
              <a14:hiddenFill xmlns:a14="http://schemas.microsoft.com/office/drawing/2010/main">
                <a:solidFill>
                  <a:srgbClr val="FFFFFF"/>
                </a:solidFill>
              </a14:hiddenFill>
            </a:ext>
          </a:extLst>
        </p:spPr>
      </p:pic>
      <p:sp>
        <p:nvSpPr>
          <p:cNvPr id="20" name="מלבן 19">
            <a:extLst>
              <a:ext uri="{FF2B5EF4-FFF2-40B4-BE49-F238E27FC236}">
                <a16:creationId xmlns:a16="http://schemas.microsoft.com/office/drawing/2014/main" id="{ACEC29D7-D4A1-4BA0-81AC-0E38EFFE220B}"/>
              </a:ext>
            </a:extLst>
          </p:cNvPr>
          <p:cNvSpPr/>
          <p:nvPr/>
        </p:nvSpPr>
        <p:spPr>
          <a:xfrm>
            <a:off x="6515100" y="1580129"/>
            <a:ext cx="5243849" cy="1244256"/>
          </a:xfrm>
          <a:prstGeom prst="rect">
            <a:avLst/>
          </a:prstGeom>
          <a:noFill/>
          <a:ln>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מלבן 21">
            <a:extLst>
              <a:ext uri="{FF2B5EF4-FFF2-40B4-BE49-F238E27FC236}">
                <a16:creationId xmlns:a16="http://schemas.microsoft.com/office/drawing/2014/main" id="{925B764A-126B-42AA-BB1E-33B74056C4A5}"/>
              </a:ext>
            </a:extLst>
          </p:cNvPr>
          <p:cNvSpPr/>
          <p:nvPr/>
        </p:nvSpPr>
        <p:spPr>
          <a:xfrm>
            <a:off x="466053" y="1580128"/>
            <a:ext cx="5780096" cy="1563121"/>
          </a:xfrm>
          <a:prstGeom prst="rect">
            <a:avLst/>
          </a:prstGeom>
          <a:noFill/>
          <a:ln>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custDataLst>
      <p:tags r:id="rId1"/>
    </p:custDataLst>
    <p:extLst>
      <p:ext uri="{BB962C8B-B14F-4D97-AF65-F5344CB8AC3E}">
        <p14:creationId xmlns:p14="http://schemas.microsoft.com/office/powerpoint/2010/main" val="214515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A02EA6CB-F6F5-4722-B695-5775A4A9D987}"/>
              </a:ext>
            </a:extLst>
          </p:cNvPr>
          <p:cNvGraphicFramePr>
            <a:graphicFrameLocks noGrp="1"/>
          </p:cNvGraphicFramePr>
          <p:nvPr>
            <p:extLst>
              <p:ext uri="{D42A27DB-BD31-4B8C-83A1-F6EECF244321}">
                <p14:modId xmlns:p14="http://schemas.microsoft.com/office/powerpoint/2010/main" val="4148837327"/>
              </p:ext>
            </p:extLst>
          </p:nvPr>
        </p:nvGraphicFramePr>
        <p:xfrm>
          <a:off x="1581540" y="1294824"/>
          <a:ext cx="6530585" cy="2076995"/>
        </p:xfrm>
        <a:graphic>
          <a:graphicData uri="http://schemas.openxmlformats.org/drawingml/2006/table">
            <a:tbl>
              <a:tblPr rtl="1" firstRow="1" bandRow="1">
                <a:tableStyleId>{5940675A-B579-460E-94D1-54222C63F5DA}</a:tableStyleId>
              </a:tblPr>
              <a:tblGrid>
                <a:gridCol w="1306117">
                  <a:extLst>
                    <a:ext uri="{9D8B030D-6E8A-4147-A177-3AD203B41FA5}">
                      <a16:colId xmlns:a16="http://schemas.microsoft.com/office/drawing/2014/main" val="40934901"/>
                    </a:ext>
                  </a:extLst>
                </a:gridCol>
                <a:gridCol w="1306117">
                  <a:extLst>
                    <a:ext uri="{9D8B030D-6E8A-4147-A177-3AD203B41FA5}">
                      <a16:colId xmlns:a16="http://schemas.microsoft.com/office/drawing/2014/main" val="1733793977"/>
                    </a:ext>
                  </a:extLst>
                </a:gridCol>
                <a:gridCol w="1306117">
                  <a:extLst>
                    <a:ext uri="{9D8B030D-6E8A-4147-A177-3AD203B41FA5}">
                      <a16:colId xmlns:a16="http://schemas.microsoft.com/office/drawing/2014/main" val="139258804"/>
                    </a:ext>
                  </a:extLst>
                </a:gridCol>
                <a:gridCol w="1306117">
                  <a:extLst>
                    <a:ext uri="{9D8B030D-6E8A-4147-A177-3AD203B41FA5}">
                      <a16:colId xmlns:a16="http://schemas.microsoft.com/office/drawing/2014/main" val="4174672434"/>
                    </a:ext>
                  </a:extLst>
                </a:gridCol>
                <a:gridCol w="1306117">
                  <a:extLst>
                    <a:ext uri="{9D8B030D-6E8A-4147-A177-3AD203B41FA5}">
                      <a16:colId xmlns:a16="http://schemas.microsoft.com/office/drawing/2014/main" val="4045554586"/>
                    </a:ext>
                  </a:extLst>
                </a:gridCol>
              </a:tblGrid>
              <a:tr h="522515">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שלמים</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מרובעים</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נל"י/ה</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ע"ו/י</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ע"ע</a:t>
                      </a:r>
                    </a:p>
                  </a:txBody>
                  <a:tcPr anchor="ctr">
                    <a:solidFill>
                      <a:srgbClr val="12B4BC"/>
                    </a:solidFill>
                  </a:tcPr>
                </a:tc>
                <a:extLst>
                  <a:ext uri="{0D108BD9-81ED-4DB2-BD59-A6C34878D82A}">
                    <a16:rowId xmlns:a16="http://schemas.microsoft.com/office/drawing/2014/main" val="3656045612"/>
                  </a:ext>
                </a:extLst>
              </a:tr>
              <a:tr h="522515">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מְאַמֵּן</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1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a:solidFill>
                            <a:schemeClr val="tx1"/>
                          </a:solidFill>
                          <a:latin typeface="Varela Round" panose="00000500000000000000" pitchFamily="2" charset="-79"/>
                          <a:ea typeface="+mn-ea"/>
                          <a:cs typeface="Varela Round" panose="00000500000000000000" pitchFamily="2" charset="-79"/>
                        </a:rPr>
                        <a:t>מְתַכְנֵת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1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a:solidFill>
                            <a:schemeClr val="tx1"/>
                          </a:solidFill>
                          <a:latin typeface="Varela Round" panose="00000500000000000000" pitchFamily="2" charset="-79"/>
                          <a:ea typeface="+mn-ea"/>
                          <a:cs typeface="Varela Round" panose="00000500000000000000" pitchFamily="2" charset="-79"/>
                        </a:rPr>
                        <a:t>מְעַסֶּה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a:solidFill>
                            <a:schemeClr val="tx1"/>
                          </a:solidFill>
                          <a:latin typeface="Varela Round" panose="00000500000000000000" pitchFamily="2" charset="-79"/>
                          <a:ea typeface="+mn-ea"/>
                          <a:cs typeface="Varela Round" panose="00000500000000000000" pitchFamily="2" charset="-79"/>
                        </a:rPr>
                        <a:t>מְשוֹרֵר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מְתוֹפֵף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extLst>
                  <a:ext uri="{0D108BD9-81ED-4DB2-BD59-A6C34878D82A}">
                    <a16:rowId xmlns:a16="http://schemas.microsoft.com/office/drawing/2014/main" val="2337015648"/>
                  </a:ext>
                </a:extLst>
              </a:tr>
            </a:tbl>
          </a:graphicData>
        </a:graphic>
      </p:graphicFrame>
      <p:sp>
        <p:nvSpPr>
          <p:cNvPr id="5" name="כותרת 1">
            <a:extLst>
              <a:ext uri="{FF2B5EF4-FFF2-40B4-BE49-F238E27FC236}">
                <a16:creationId xmlns:a16="http://schemas.microsoft.com/office/drawing/2014/main" id="{DDE4AB0F-F292-4736-B411-799943B520CF}"/>
              </a:ext>
            </a:extLst>
          </p:cNvPr>
          <p:cNvSpPr>
            <a:spLocks noGrp="1"/>
          </p:cNvSpPr>
          <p:nvPr>
            <p:ph type="title"/>
          </p:nvPr>
        </p:nvSpPr>
        <p:spPr>
          <a:xfrm>
            <a:off x="2549769" y="213094"/>
            <a:ext cx="9642231" cy="720000"/>
          </a:xfrm>
        </p:spPr>
        <p:txBody>
          <a:bodyPr/>
          <a:lstStyle/>
          <a:p>
            <a:r>
              <a:rPr lang="he-IL" dirty="0"/>
              <a:t>צורות הבינוני בבניין פיעל</a:t>
            </a:r>
          </a:p>
        </p:txBody>
      </p:sp>
      <p:sp>
        <p:nvSpPr>
          <p:cNvPr id="43" name="תרשים זרימה: הכנה 42">
            <a:extLst>
              <a:ext uri="{FF2B5EF4-FFF2-40B4-BE49-F238E27FC236}">
                <a16:creationId xmlns:a16="http://schemas.microsoft.com/office/drawing/2014/main" id="{A95B683C-BDD5-41CB-A854-1394FD1AD753}"/>
              </a:ext>
            </a:extLst>
          </p:cNvPr>
          <p:cNvSpPr/>
          <p:nvPr/>
        </p:nvSpPr>
        <p:spPr>
          <a:xfrm>
            <a:off x="8546333" y="2051601"/>
            <a:ext cx="2149801" cy="567437"/>
          </a:xfrm>
          <a:prstGeom prst="flowChartPreparation">
            <a:avLst/>
          </a:prstGeom>
          <a:solidFill>
            <a:srgbClr val="12B4BC"/>
          </a:solidFill>
          <a:ln>
            <a:solidFill>
              <a:srgbClr val="12B4BC"/>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b="1" dirty="0">
                <a:solidFill>
                  <a:schemeClr val="bg1"/>
                </a:solidFill>
                <a:latin typeface="Varela Round" panose="00000500000000000000" pitchFamily="2" charset="-79"/>
                <a:cs typeface="Varela Round" panose="00000500000000000000" pitchFamily="2" charset="-79"/>
              </a:rPr>
              <a:t>מְ</a:t>
            </a:r>
            <a:r>
              <a:rPr lang="he-IL" sz="3200" b="1" dirty="0">
                <a:solidFill>
                  <a:schemeClr val="tx1"/>
                </a:solidFill>
                <a:latin typeface="Varela Round" panose="00000500000000000000" pitchFamily="2" charset="-79"/>
                <a:cs typeface="Varela Round" panose="00000500000000000000" pitchFamily="2" charset="-79"/>
              </a:rPr>
              <a:t>קַטֵּל</a:t>
            </a:r>
            <a:endParaRPr lang="he-IL" b="1" dirty="0">
              <a:solidFill>
                <a:schemeClr val="tx1"/>
              </a:solidFill>
              <a:latin typeface="Varela Round" panose="00000500000000000000" pitchFamily="2" charset="-79"/>
              <a:cs typeface="Varela Round" panose="00000500000000000000" pitchFamily="2" charset="-79"/>
            </a:endParaRPr>
          </a:p>
        </p:txBody>
      </p:sp>
      <p:graphicFrame>
        <p:nvGraphicFramePr>
          <p:cNvPr id="21" name="טבלה 20">
            <a:extLst>
              <a:ext uri="{FF2B5EF4-FFF2-40B4-BE49-F238E27FC236}">
                <a16:creationId xmlns:a16="http://schemas.microsoft.com/office/drawing/2014/main" id="{D6F2CC6C-E898-4696-AADE-F5DC0D70D6AF}"/>
              </a:ext>
            </a:extLst>
          </p:cNvPr>
          <p:cNvGraphicFramePr>
            <a:graphicFrameLocks noGrp="1"/>
          </p:cNvGraphicFramePr>
          <p:nvPr>
            <p:extLst>
              <p:ext uri="{D42A27DB-BD31-4B8C-83A1-F6EECF244321}">
                <p14:modId xmlns:p14="http://schemas.microsoft.com/office/powerpoint/2010/main" val="2826838647"/>
              </p:ext>
            </p:extLst>
          </p:nvPr>
        </p:nvGraphicFramePr>
        <p:xfrm>
          <a:off x="6936409" y="2579180"/>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א</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ן</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29" name="טבלה 28">
            <a:extLst>
              <a:ext uri="{FF2B5EF4-FFF2-40B4-BE49-F238E27FC236}">
                <a16:creationId xmlns:a16="http://schemas.microsoft.com/office/drawing/2014/main" id="{35E87313-634F-43E8-B1DC-96B1B7D23393}"/>
              </a:ext>
            </a:extLst>
          </p:cNvPr>
          <p:cNvGraphicFramePr>
            <a:graphicFrameLocks noGrp="1"/>
          </p:cNvGraphicFramePr>
          <p:nvPr>
            <p:extLst>
              <p:ext uri="{D42A27DB-BD31-4B8C-83A1-F6EECF244321}">
                <p14:modId xmlns:p14="http://schemas.microsoft.com/office/powerpoint/2010/main" val="2861490791"/>
              </p:ext>
            </p:extLst>
          </p:nvPr>
        </p:nvGraphicFramePr>
        <p:xfrm>
          <a:off x="1716620" y="2583118"/>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ת</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פ</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ף</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30" name="טבלה 29">
            <a:extLst>
              <a:ext uri="{FF2B5EF4-FFF2-40B4-BE49-F238E27FC236}">
                <a16:creationId xmlns:a16="http://schemas.microsoft.com/office/drawing/2014/main" id="{B0A41282-CFA6-4E74-B10C-A133E18070F9}"/>
              </a:ext>
            </a:extLst>
          </p:cNvPr>
          <p:cNvGraphicFramePr>
            <a:graphicFrameLocks noGrp="1"/>
          </p:cNvGraphicFramePr>
          <p:nvPr>
            <p:extLst>
              <p:ext uri="{D42A27DB-BD31-4B8C-83A1-F6EECF244321}">
                <p14:modId xmlns:p14="http://schemas.microsoft.com/office/powerpoint/2010/main" val="1469384816"/>
              </p:ext>
            </p:extLst>
          </p:nvPr>
        </p:nvGraphicFramePr>
        <p:xfrm>
          <a:off x="3023075" y="2579180"/>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ש</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ר</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31" name="טבלה 30">
            <a:extLst>
              <a:ext uri="{FF2B5EF4-FFF2-40B4-BE49-F238E27FC236}">
                <a16:creationId xmlns:a16="http://schemas.microsoft.com/office/drawing/2014/main" id="{E7BD328D-7ECF-4D00-B019-48674CDAA1A2}"/>
              </a:ext>
            </a:extLst>
          </p:cNvPr>
          <p:cNvGraphicFramePr>
            <a:graphicFrameLocks noGrp="1"/>
          </p:cNvGraphicFramePr>
          <p:nvPr>
            <p:extLst>
              <p:ext uri="{D42A27DB-BD31-4B8C-83A1-F6EECF244321}">
                <p14:modId xmlns:p14="http://schemas.microsoft.com/office/powerpoint/2010/main" val="2260730735"/>
              </p:ext>
            </p:extLst>
          </p:nvPr>
        </p:nvGraphicFramePr>
        <p:xfrm>
          <a:off x="4332381" y="2579180"/>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ע</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ס</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ה</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16" name="טבלה 15">
            <a:extLst>
              <a:ext uri="{FF2B5EF4-FFF2-40B4-BE49-F238E27FC236}">
                <a16:creationId xmlns:a16="http://schemas.microsoft.com/office/drawing/2014/main" id="{5115CAC6-E9DD-4879-832A-36506E448080}"/>
              </a:ext>
            </a:extLst>
          </p:cNvPr>
          <p:cNvGraphicFramePr>
            <a:graphicFrameLocks noGrp="1"/>
          </p:cNvGraphicFramePr>
          <p:nvPr>
            <p:extLst>
              <p:ext uri="{D42A27DB-BD31-4B8C-83A1-F6EECF244321}">
                <p14:modId xmlns:p14="http://schemas.microsoft.com/office/powerpoint/2010/main" val="2872248491"/>
              </p:ext>
            </p:extLst>
          </p:nvPr>
        </p:nvGraphicFramePr>
        <p:xfrm>
          <a:off x="5627103" y="2579180"/>
          <a:ext cx="1041400" cy="731520"/>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1048129697"/>
                    </a:ext>
                  </a:extLst>
                </a:gridCol>
                <a:gridCol w="208280">
                  <a:extLst>
                    <a:ext uri="{9D8B030D-6E8A-4147-A177-3AD203B41FA5}">
                      <a16:colId xmlns:a16="http://schemas.microsoft.com/office/drawing/2014/main" val="2897531480"/>
                    </a:ext>
                  </a:extLst>
                </a:gridCol>
                <a:gridCol w="208280">
                  <a:extLst>
                    <a:ext uri="{9D8B030D-6E8A-4147-A177-3AD203B41FA5}">
                      <a16:colId xmlns:a16="http://schemas.microsoft.com/office/drawing/2014/main" val="3544941204"/>
                    </a:ext>
                  </a:extLst>
                </a:gridCol>
                <a:gridCol w="208280">
                  <a:extLst>
                    <a:ext uri="{9D8B030D-6E8A-4147-A177-3AD203B41FA5}">
                      <a16:colId xmlns:a16="http://schemas.microsoft.com/office/drawing/2014/main" val="729779143"/>
                    </a:ext>
                  </a:extLst>
                </a:gridCol>
                <a:gridCol w="20828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ת</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כ</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ת</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gridSpan="2">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hMerge="1">
                  <a:txBody>
                    <a:bodyPr/>
                    <a:lstStyle/>
                    <a:p>
                      <a:pPr algn="ctr" rtl="1"/>
                      <a:endParaRPr lang="he-IL" sz="1800" b="1" kern="1200" dirty="0">
                        <a:solidFill>
                          <a:schemeClr val="bg1"/>
                        </a:solidFill>
                        <a:latin typeface="Varela Round" panose="00000500000000000000" pitchFamily="2" charset="-79"/>
                        <a:ea typeface="+mn-ea"/>
                        <a:cs typeface="Varela Round" panose="00000500000000000000" pitchFamily="2" charset="-79"/>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sp>
        <p:nvSpPr>
          <p:cNvPr id="17" name="מציין מיקום טקסט 2">
            <a:extLst>
              <a:ext uri="{FF2B5EF4-FFF2-40B4-BE49-F238E27FC236}">
                <a16:creationId xmlns:a16="http://schemas.microsoft.com/office/drawing/2014/main" id="{593B0CDE-31CF-4CBB-BE7C-77F4ADE4EF5E}"/>
              </a:ext>
            </a:extLst>
          </p:cNvPr>
          <p:cNvSpPr>
            <a:spLocks noGrp="1"/>
          </p:cNvSpPr>
          <p:nvPr>
            <p:ph type="body" sz="quarter" idx="3"/>
          </p:nvPr>
        </p:nvSpPr>
        <p:spPr>
          <a:xfrm>
            <a:off x="2636184" y="4248516"/>
            <a:ext cx="5571124" cy="540000"/>
          </a:xfrm>
        </p:spPr>
        <p:txBody>
          <a:bodyPr/>
          <a:lstStyle/>
          <a:p>
            <a:r>
              <a:rPr lang="he-IL" sz="2400" b="0" dirty="0"/>
              <a:t>מה ההבדל בין </a:t>
            </a:r>
            <a:r>
              <a:rPr lang="he-IL" sz="3200" dirty="0"/>
              <a:t>עוֹזֶרֶת</a:t>
            </a:r>
            <a:r>
              <a:rPr lang="he-IL" dirty="0"/>
              <a:t> </a:t>
            </a:r>
            <a:r>
              <a:rPr lang="he-IL" sz="2400" b="0" dirty="0"/>
              <a:t>לבין </a:t>
            </a:r>
            <a:r>
              <a:rPr lang="he-IL" sz="3200" dirty="0"/>
              <a:t>מְשָרֶתֶת</a:t>
            </a:r>
            <a:r>
              <a:rPr lang="he-IL" sz="2400" b="0" dirty="0"/>
              <a:t>?</a:t>
            </a:r>
          </a:p>
        </p:txBody>
      </p:sp>
      <p:sp>
        <p:nvSpPr>
          <p:cNvPr id="18" name="מציין מיקום טקסט 2">
            <a:extLst>
              <a:ext uri="{FF2B5EF4-FFF2-40B4-BE49-F238E27FC236}">
                <a16:creationId xmlns:a16="http://schemas.microsoft.com/office/drawing/2014/main" id="{56E0F9E1-15DA-4493-8449-2ED2D28F0EAE}"/>
              </a:ext>
            </a:extLst>
          </p:cNvPr>
          <p:cNvSpPr txBox="1">
            <a:spLocks/>
          </p:cNvSpPr>
          <p:nvPr/>
        </p:nvSpPr>
        <p:spPr>
          <a:xfrm>
            <a:off x="2501713" y="4854798"/>
            <a:ext cx="5705595"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400" b="0" dirty="0"/>
              <a:t>מה ההבדל בין </a:t>
            </a:r>
            <a:r>
              <a:rPr lang="he-IL" sz="3200" dirty="0"/>
              <a:t>סַפָּר</a:t>
            </a:r>
            <a:r>
              <a:rPr lang="he-IL" dirty="0"/>
              <a:t> </a:t>
            </a:r>
            <a:r>
              <a:rPr lang="he-IL" sz="2400" b="0" dirty="0"/>
              <a:t>לבין </a:t>
            </a:r>
            <a:r>
              <a:rPr lang="he-IL" sz="3200" dirty="0"/>
              <a:t>מְעַצֵּב </a:t>
            </a:r>
            <a:r>
              <a:rPr lang="he-IL" sz="2400" b="0" dirty="0"/>
              <a:t>שיער?</a:t>
            </a:r>
          </a:p>
        </p:txBody>
      </p:sp>
      <p:sp>
        <p:nvSpPr>
          <p:cNvPr id="19" name="מציין מיקום טקסט 13">
            <a:extLst>
              <a:ext uri="{FF2B5EF4-FFF2-40B4-BE49-F238E27FC236}">
                <a16:creationId xmlns:a16="http://schemas.microsoft.com/office/drawing/2014/main" id="{672337B4-0ABC-43B0-9E7A-2426385172F0}"/>
              </a:ext>
            </a:extLst>
          </p:cNvPr>
          <p:cNvSpPr txBox="1">
            <a:spLocks/>
          </p:cNvSpPr>
          <p:nvPr/>
        </p:nvSpPr>
        <p:spPr>
          <a:xfrm>
            <a:off x="2501713" y="5471717"/>
            <a:ext cx="5705595" cy="742737"/>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2000" b="0" dirty="0">
                <a:solidFill>
                  <a:srgbClr val="92D050"/>
                </a:solidFill>
              </a:rPr>
              <a:t>אנו נמנעים משימוש במילים בעלות קונוטציה </a:t>
            </a:r>
            <a:r>
              <a:rPr lang="he-IL" sz="2000" b="0" u="sng" dirty="0">
                <a:solidFill>
                  <a:srgbClr val="92D050"/>
                </a:solidFill>
              </a:rPr>
              <a:t>שלילית</a:t>
            </a:r>
            <a:r>
              <a:rPr lang="he-IL" sz="2000" b="0" dirty="0">
                <a:solidFill>
                  <a:srgbClr val="92D050"/>
                </a:solidFill>
              </a:rPr>
              <a:t> ומעדיפים מילים </a:t>
            </a:r>
            <a:r>
              <a:rPr lang="he-IL" sz="2000" b="0" u="sng" dirty="0">
                <a:solidFill>
                  <a:srgbClr val="92D050"/>
                </a:solidFill>
              </a:rPr>
              <a:t>חיוביות</a:t>
            </a:r>
            <a:r>
              <a:rPr lang="he-IL" sz="2000" b="0" dirty="0">
                <a:solidFill>
                  <a:srgbClr val="92D050"/>
                </a:solidFill>
              </a:rPr>
              <a:t>.</a:t>
            </a:r>
          </a:p>
        </p:txBody>
      </p:sp>
      <p:sp>
        <p:nvSpPr>
          <p:cNvPr id="2" name="מלבן 1">
            <a:extLst>
              <a:ext uri="{FF2B5EF4-FFF2-40B4-BE49-F238E27FC236}">
                <a16:creationId xmlns:a16="http://schemas.microsoft.com/office/drawing/2014/main" id="{EF77BE72-58FD-4A4D-B37B-B3182F0436DD}"/>
              </a:ext>
            </a:extLst>
          </p:cNvPr>
          <p:cNvSpPr/>
          <p:nvPr/>
        </p:nvSpPr>
        <p:spPr>
          <a:xfrm>
            <a:off x="2361831" y="4142862"/>
            <a:ext cx="5750294" cy="2182650"/>
          </a:xfrm>
          <a:prstGeom prst="rect">
            <a:avLst/>
          </a:prstGeom>
          <a:noFill/>
          <a:ln w="19050">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170" name="Picture 2" descr="Barbershop background illustration Free Vector">
            <a:extLst>
              <a:ext uri="{FF2B5EF4-FFF2-40B4-BE49-F238E27FC236}">
                <a16:creationId xmlns:a16="http://schemas.microsoft.com/office/drawing/2014/main" id="{799B7E34-363C-46D8-93A3-D8B73B3E41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205"/>
          <a:stretch/>
        </p:blipFill>
        <p:spPr bwMode="auto">
          <a:xfrm>
            <a:off x="371475" y="4142863"/>
            <a:ext cx="1599526" cy="218788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6794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p:bldP spid="19" grpId="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2B48F9-B506-4804-AEEA-696691CE58FA}"/>
              </a:ext>
            </a:extLst>
          </p:cNvPr>
          <p:cNvSpPr>
            <a:spLocks noGrp="1"/>
          </p:cNvSpPr>
          <p:nvPr>
            <p:ph type="title"/>
          </p:nvPr>
        </p:nvSpPr>
        <p:spPr/>
        <p:txBody>
          <a:bodyPr/>
          <a:lstStyle/>
          <a:p>
            <a:r>
              <a:rPr lang="he-IL" dirty="0"/>
              <a:t>תרגול מבחינות בגרות</a:t>
            </a:r>
          </a:p>
        </p:txBody>
      </p:sp>
      <p:pic>
        <p:nvPicPr>
          <p:cNvPr id="5" name="תמונה 4">
            <a:extLst>
              <a:ext uri="{FF2B5EF4-FFF2-40B4-BE49-F238E27FC236}">
                <a16:creationId xmlns:a16="http://schemas.microsoft.com/office/drawing/2014/main" id="{3DBA4F74-1F55-4FAA-87B5-7A005E0E0CA1}"/>
              </a:ext>
            </a:extLst>
          </p:cNvPr>
          <p:cNvPicPr>
            <a:picLocks noChangeAspect="1"/>
          </p:cNvPicPr>
          <p:nvPr/>
        </p:nvPicPr>
        <p:blipFill rotWithShape="1">
          <a:blip r:embed="rId2"/>
          <a:srcRect l="22268" t="11134" r="32268" b="32234"/>
          <a:stretch/>
        </p:blipFill>
        <p:spPr>
          <a:xfrm>
            <a:off x="955970" y="1291472"/>
            <a:ext cx="6340376" cy="4442578"/>
          </a:xfrm>
          <a:prstGeom prst="rect">
            <a:avLst/>
          </a:prstGeom>
        </p:spPr>
      </p:pic>
      <p:sp>
        <p:nvSpPr>
          <p:cNvPr id="6" name="מלבן 5">
            <a:extLst>
              <a:ext uri="{FF2B5EF4-FFF2-40B4-BE49-F238E27FC236}">
                <a16:creationId xmlns:a16="http://schemas.microsoft.com/office/drawing/2014/main" id="{820CCB40-3E73-46BA-BF2D-EFA70B19FBEB}"/>
              </a:ext>
            </a:extLst>
          </p:cNvPr>
          <p:cNvSpPr/>
          <p:nvPr/>
        </p:nvSpPr>
        <p:spPr>
          <a:xfrm>
            <a:off x="776043" y="1199009"/>
            <a:ext cx="6602918" cy="4773166"/>
          </a:xfrm>
          <a:prstGeom prst="rect">
            <a:avLst/>
          </a:prstGeom>
          <a:noFill/>
          <a:ln w="28575">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מציין מיקום טקסט 2">
            <a:extLst>
              <a:ext uri="{FF2B5EF4-FFF2-40B4-BE49-F238E27FC236}">
                <a16:creationId xmlns:a16="http://schemas.microsoft.com/office/drawing/2014/main" id="{239E0BFC-C751-46A0-BBAD-DBFFC555FAB8}"/>
              </a:ext>
            </a:extLst>
          </p:cNvPr>
          <p:cNvSpPr txBox="1">
            <a:spLocks/>
          </p:cNvSpPr>
          <p:nvPr/>
        </p:nvSpPr>
        <p:spPr>
          <a:xfrm>
            <a:off x="2806522" y="3737574"/>
            <a:ext cx="4168593" cy="294604"/>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800" b="0" dirty="0">
                <a:solidFill>
                  <a:srgbClr val="92D050"/>
                </a:solidFill>
              </a:rPr>
              <a:t>כל צורות הפועל שייכות לבניין פיעל.</a:t>
            </a:r>
          </a:p>
        </p:txBody>
      </p:sp>
      <p:sp>
        <p:nvSpPr>
          <p:cNvPr id="8" name="מציין מיקום טקסט 2">
            <a:extLst>
              <a:ext uri="{FF2B5EF4-FFF2-40B4-BE49-F238E27FC236}">
                <a16:creationId xmlns:a16="http://schemas.microsoft.com/office/drawing/2014/main" id="{4F346099-F46D-4EDD-B7D8-8F96E5658E0B}"/>
              </a:ext>
            </a:extLst>
          </p:cNvPr>
          <p:cNvSpPr txBox="1">
            <a:spLocks/>
          </p:cNvSpPr>
          <p:nvPr/>
        </p:nvSpPr>
        <p:spPr>
          <a:xfrm>
            <a:off x="2806522" y="4124641"/>
            <a:ext cx="4168593" cy="294604"/>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800" b="0" dirty="0">
                <a:solidFill>
                  <a:srgbClr val="92D050"/>
                </a:solidFill>
              </a:rPr>
              <a:t>כל צורות הפועל נוטות בזמן הווה.</a:t>
            </a:r>
          </a:p>
        </p:txBody>
      </p:sp>
      <p:sp>
        <p:nvSpPr>
          <p:cNvPr id="9" name="מציין מיקום טקסט 2">
            <a:extLst>
              <a:ext uri="{FF2B5EF4-FFF2-40B4-BE49-F238E27FC236}">
                <a16:creationId xmlns:a16="http://schemas.microsoft.com/office/drawing/2014/main" id="{4E89744D-B46F-48B4-A593-86B0E30CCA91}"/>
              </a:ext>
            </a:extLst>
          </p:cNvPr>
          <p:cNvSpPr txBox="1">
            <a:spLocks/>
          </p:cNvSpPr>
          <p:nvPr/>
        </p:nvSpPr>
        <p:spPr>
          <a:xfrm>
            <a:off x="2806522" y="4491931"/>
            <a:ext cx="4168593" cy="294604"/>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800" b="0" dirty="0">
                <a:solidFill>
                  <a:srgbClr val="92D050"/>
                </a:solidFill>
              </a:rPr>
              <a:t>כל צורות הפועל נוטות בגוף נסתרים.</a:t>
            </a:r>
          </a:p>
        </p:txBody>
      </p:sp>
      <p:sp>
        <p:nvSpPr>
          <p:cNvPr id="10" name="מציין מיקום טקסט 2">
            <a:extLst>
              <a:ext uri="{FF2B5EF4-FFF2-40B4-BE49-F238E27FC236}">
                <a16:creationId xmlns:a16="http://schemas.microsoft.com/office/drawing/2014/main" id="{F132F417-4F1E-4A1A-99C2-720A7218B04E}"/>
              </a:ext>
            </a:extLst>
          </p:cNvPr>
          <p:cNvSpPr txBox="1">
            <a:spLocks/>
          </p:cNvSpPr>
          <p:nvPr/>
        </p:nvSpPr>
        <p:spPr>
          <a:xfrm>
            <a:off x="1036948" y="5328486"/>
            <a:ext cx="5938167" cy="294604"/>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400" b="0" dirty="0">
                <a:solidFill>
                  <a:srgbClr val="92D050"/>
                </a:solidFill>
              </a:rPr>
              <a:t>הפועל מעוררים שייך לגזרת ע"ו/י, ואילו האחרים שייכים לגזרת המרובעים.</a:t>
            </a:r>
          </a:p>
        </p:txBody>
      </p:sp>
      <p:pic>
        <p:nvPicPr>
          <p:cNvPr id="6146" name="Picture 2" descr="Trip concept illustration Free Vector">
            <a:extLst>
              <a:ext uri="{FF2B5EF4-FFF2-40B4-BE49-F238E27FC236}">
                <a16:creationId xmlns:a16="http://schemas.microsoft.com/office/drawing/2014/main" id="{4A28C9E6-3C03-4A21-8246-8EE87CCA5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3449" y="1199009"/>
            <a:ext cx="2771775"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70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26DA392-2859-47F0-817F-FD383438440D}"/>
              </a:ext>
            </a:extLst>
          </p:cNvPr>
          <p:cNvSpPr>
            <a:spLocks noGrp="1"/>
          </p:cNvSpPr>
          <p:nvPr>
            <p:ph type="title"/>
          </p:nvPr>
        </p:nvSpPr>
        <p:spPr/>
        <p:txBody>
          <a:bodyPr/>
          <a:lstStyle/>
          <a:p>
            <a:r>
              <a:rPr lang="he-IL" dirty="0"/>
              <a:t>תרגול מבחינות בגרות</a:t>
            </a:r>
          </a:p>
        </p:txBody>
      </p:sp>
      <p:pic>
        <p:nvPicPr>
          <p:cNvPr id="6" name="תמונה 5">
            <a:extLst>
              <a:ext uri="{FF2B5EF4-FFF2-40B4-BE49-F238E27FC236}">
                <a16:creationId xmlns:a16="http://schemas.microsoft.com/office/drawing/2014/main" id="{871057E1-1DA7-48A1-AFAE-1447322C16D1}"/>
              </a:ext>
            </a:extLst>
          </p:cNvPr>
          <p:cNvPicPr>
            <a:picLocks noChangeAspect="1"/>
          </p:cNvPicPr>
          <p:nvPr/>
        </p:nvPicPr>
        <p:blipFill rotWithShape="1">
          <a:blip r:embed="rId2"/>
          <a:srcRect l="23917" t="23505" r="18427" b="33745"/>
          <a:stretch/>
        </p:blipFill>
        <p:spPr>
          <a:xfrm>
            <a:off x="2013406" y="1397419"/>
            <a:ext cx="6551629" cy="2732530"/>
          </a:xfrm>
          <a:prstGeom prst="rect">
            <a:avLst/>
          </a:prstGeom>
        </p:spPr>
      </p:pic>
      <p:sp>
        <p:nvSpPr>
          <p:cNvPr id="8" name="מלבן 7">
            <a:extLst>
              <a:ext uri="{FF2B5EF4-FFF2-40B4-BE49-F238E27FC236}">
                <a16:creationId xmlns:a16="http://schemas.microsoft.com/office/drawing/2014/main" id="{46F695F0-4F30-46E4-8FCB-DB9D9CB0E768}"/>
              </a:ext>
            </a:extLst>
          </p:cNvPr>
          <p:cNvSpPr/>
          <p:nvPr/>
        </p:nvSpPr>
        <p:spPr>
          <a:xfrm>
            <a:off x="297729" y="1397419"/>
            <a:ext cx="8267306" cy="2800752"/>
          </a:xfrm>
          <a:prstGeom prst="rect">
            <a:avLst/>
          </a:prstGeom>
          <a:noFill/>
          <a:ln w="28575">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ציין מיקום טקסט 2">
            <a:extLst>
              <a:ext uri="{FF2B5EF4-FFF2-40B4-BE49-F238E27FC236}">
                <a16:creationId xmlns:a16="http://schemas.microsoft.com/office/drawing/2014/main" id="{74744A3F-07FB-455C-B027-0604EAA0E467}"/>
              </a:ext>
            </a:extLst>
          </p:cNvPr>
          <p:cNvSpPr txBox="1">
            <a:spLocks/>
          </p:cNvSpPr>
          <p:nvPr/>
        </p:nvSpPr>
        <p:spPr>
          <a:xfrm>
            <a:off x="1494934" y="2986673"/>
            <a:ext cx="2835298" cy="294604"/>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800" b="0" dirty="0">
                <a:solidFill>
                  <a:srgbClr val="92D050"/>
                </a:solidFill>
              </a:rPr>
              <a:t>תסריטאי, תחקירן, מחזאי</a:t>
            </a:r>
          </a:p>
        </p:txBody>
      </p:sp>
      <p:sp>
        <p:nvSpPr>
          <p:cNvPr id="10" name="מציין מיקום טקסט 2">
            <a:extLst>
              <a:ext uri="{FF2B5EF4-FFF2-40B4-BE49-F238E27FC236}">
                <a16:creationId xmlns:a16="http://schemas.microsoft.com/office/drawing/2014/main" id="{64CCCDA4-12FC-460E-86B9-DB06BC745F6F}"/>
              </a:ext>
            </a:extLst>
          </p:cNvPr>
          <p:cNvSpPr txBox="1">
            <a:spLocks/>
          </p:cNvSpPr>
          <p:nvPr/>
        </p:nvSpPr>
        <p:spPr>
          <a:xfrm>
            <a:off x="825988" y="3369846"/>
            <a:ext cx="2374835" cy="294604"/>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800" b="0" dirty="0">
                <a:solidFill>
                  <a:srgbClr val="92D050"/>
                </a:solidFill>
              </a:rPr>
              <a:t>מומחה, מפיק, חוקר</a:t>
            </a:r>
          </a:p>
        </p:txBody>
      </p:sp>
      <p:sp>
        <p:nvSpPr>
          <p:cNvPr id="11" name="מציין מיקום טקסט 2">
            <a:extLst>
              <a:ext uri="{FF2B5EF4-FFF2-40B4-BE49-F238E27FC236}">
                <a16:creationId xmlns:a16="http://schemas.microsoft.com/office/drawing/2014/main" id="{E9583A15-B9AC-40B2-BB4D-AB38614850EE}"/>
              </a:ext>
            </a:extLst>
          </p:cNvPr>
          <p:cNvSpPr txBox="1">
            <a:spLocks/>
          </p:cNvSpPr>
          <p:nvPr/>
        </p:nvSpPr>
        <p:spPr>
          <a:xfrm>
            <a:off x="571107" y="3774367"/>
            <a:ext cx="2092031" cy="294604"/>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800" b="0" dirty="0">
                <a:solidFill>
                  <a:srgbClr val="92D050"/>
                </a:solidFill>
              </a:rPr>
              <a:t>צלם, שחקן, בדרן</a:t>
            </a:r>
          </a:p>
        </p:txBody>
      </p:sp>
      <p:pic>
        <p:nvPicPr>
          <p:cNvPr id="8194" name="Picture 2" descr="Business people sharing ideas Free Vector">
            <a:extLst>
              <a:ext uri="{FF2B5EF4-FFF2-40B4-BE49-F238E27FC236}">
                <a16:creationId xmlns:a16="http://schemas.microsoft.com/office/drawing/2014/main" id="{9F8F2663-5C18-4952-808C-0D4C5014E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0851" y="1777470"/>
            <a:ext cx="3063420" cy="20406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טבלה 11">
            <a:extLst>
              <a:ext uri="{FF2B5EF4-FFF2-40B4-BE49-F238E27FC236}">
                <a16:creationId xmlns:a16="http://schemas.microsoft.com/office/drawing/2014/main" id="{223BD76B-2896-4966-8056-9269ED60AE2D}"/>
              </a:ext>
            </a:extLst>
          </p:cNvPr>
          <p:cNvGraphicFramePr>
            <a:graphicFrameLocks noGrp="1"/>
          </p:cNvGraphicFramePr>
          <p:nvPr>
            <p:extLst>
              <p:ext uri="{D42A27DB-BD31-4B8C-83A1-F6EECF244321}">
                <p14:modId xmlns:p14="http://schemas.microsoft.com/office/powerpoint/2010/main" val="2097592742"/>
              </p:ext>
            </p:extLst>
          </p:nvPr>
        </p:nvGraphicFramePr>
        <p:xfrm>
          <a:off x="2576595" y="4884612"/>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ח</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ר</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13" name="טבלה 12">
            <a:extLst>
              <a:ext uri="{FF2B5EF4-FFF2-40B4-BE49-F238E27FC236}">
                <a16:creationId xmlns:a16="http://schemas.microsoft.com/office/drawing/2014/main" id="{B2581A06-9ADE-4614-843A-03DEDF65E3EE}"/>
              </a:ext>
            </a:extLst>
          </p:cNvPr>
          <p:cNvGraphicFramePr>
            <a:graphicFrameLocks noGrp="1"/>
          </p:cNvGraphicFramePr>
          <p:nvPr>
            <p:extLst>
              <p:ext uri="{D42A27DB-BD31-4B8C-83A1-F6EECF244321}">
                <p14:modId xmlns:p14="http://schemas.microsoft.com/office/powerpoint/2010/main" val="3606434597"/>
              </p:ext>
            </p:extLst>
          </p:nvPr>
        </p:nvGraphicFramePr>
        <p:xfrm>
          <a:off x="5439867" y="4867608"/>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tx1"/>
                          </a:solidFill>
                          <a:latin typeface="Varela Round" panose="00000500000000000000" pitchFamily="2" charset="-79"/>
                          <a:ea typeface="+mn-ea"/>
                          <a:cs typeface="Varela Round" panose="00000500000000000000" pitchFamily="2" charset="-79"/>
                        </a:rPr>
                        <a:t>ח</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ה</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tx1"/>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sp>
        <p:nvSpPr>
          <p:cNvPr id="14" name="מלבן 13">
            <a:extLst>
              <a:ext uri="{FF2B5EF4-FFF2-40B4-BE49-F238E27FC236}">
                <a16:creationId xmlns:a16="http://schemas.microsoft.com/office/drawing/2014/main" id="{F9AC4F76-0C86-4EC1-8457-89A2C6EE22B0}"/>
              </a:ext>
            </a:extLst>
          </p:cNvPr>
          <p:cNvSpPr/>
          <p:nvPr/>
        </p:nvSpPr>
        <p:spPr>
          <a:xfrm>
            <a:off x="2337790" y="4503419"/>
            <a:ext cx="4305455" cy="1284006"/>
          </a:xfrm>
          <a:prstGeom prst="rect">
            <a:avLst/>
          </a:prstGeom>
          <a:noFill/>
          <a:ln>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מציין מיקום טקסט 2">
            <a:extLst>
              <a:ext uri="{FF2B5EF4-FFF2-40B4-BE49-F238E27FC236}">
                <a16:creationId xmlns:a16="http://schemas.microsoft.com/office/drawing/2014/main" id="{D58FA719-282D-4513-8F31-FA12416E0998}"/>
              </a:ext>
            </a:extLst>
          </p:cNvPr>
          <p:cNvSpPr txBox="1">
            <a:spLocks/>
          </p:cNvSpPr>
          <p:nvPr/>
        </p:nvSpPr>
        <p:spPr>
          <a:xfrm>
            <a:off x="2584049" y="4591000"/>
            <a:ext cx="1171588" cy="27094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600" b="0" dirty="0">
                <a:solidFill>
                  <a:srgbClr val="92D050"/>
                </a:solidFill>
              </a:rPr>
              <a:t>קל</a:t>
            </a:r>
            <a:endParaRPr lang="he-IL" sz="2000" b="0" dirty="0">
              <a:solidFill>
                <a:srgbClr val="92D050"/>
              </a:solidFill>
            </a:endParaRPr>
          </a:p>
        </p:txBody>
      </p:sp>
      <p:sp>
        <p:nvSpPr>
          <p:cNvPr id="16" name="מציין מיקום טקסט 2">
            <a:extLst>
              <a:ext uri="{FF2B5EF4-FFF2-40B4-BE49-F238E27FC236}">
                <a16:creationId xmlns:a16="http://schemas.microsoft.com/office/drawing/2014/main" id="{52531965-B7A9-40E2-BE72-AD82D17E37B5}"/>
              </a:ext>
            </a:extLst>
          </p:cNvPr>
          <p:cNvSpPr txBox="1">
            <a:spLocks/>
          </p:cNvSpPr>
          <p:nvPr/>
        </p:nvSpPr>
        <p:spPr>
          <a:xfrm>
            <a:off x="5447321" y="4596667"/>
            <a:ext cx="1171588" cy="27094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600" b="0" dirty="0">
                <a:solidFill>
                  <a:srgbClr val="92D050"/>
                </a:solidFill>
              </a:rPr>
              <a:t>הופעל</a:t>
            </a:r>
            <a:endParaRPr lang="he-IL" sz="2000" b="0" dirty="0">
              <a:solidFill>
                <a:srgbClr val="92D050"/>
              </a:solidFill>
            </a:endParaRPr>
          </a:p>
        </p:txBody>
      </p:sp>
      <p:graphicFrame>
        <p:nvGraphicFramePr>
          <p:cNvPr id="17" name="טבלה 16">
            <a:extLst>
              <a:ext uri="{FF2B5EF4-FFF2-40B4-BE49-F238E27FC236}">
                <a16:creationId xmlns:a16="http://schemas.microsoft.com/office/drawing/2014/main" id="{24E169BE-E3B8-4350-9364-EB93DA6A3297}"/>
              </a:ext>
            </a:extLst>
          </p:cNvPr>
          <p:cNvGraphicFramePr>
            <a:graphicFrameLocks noGrp="1"/>
          </p:cNvGraphicFramePr>
          <p:nvPr>
            <p:extLst>
              <p:ext uri="{D42A27DB-BD31-4B8C-83A1-F6EECF244321}">
                <p14:modId xmlns:p14="http://schemas.microsoft.com/office/powerpoint/2010/main" val="1885379987"/>
              </p:ext>
            </p:extLst>
          </p:nvPr>
        </p:nvGraphicFramePr>
        <p:xfrm>
          <a:off x="3996363" y="4880315"/>
          <a:ext cx="1041400" cy="731520"/>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1048129697"/>
                    </a:ext>
                  </a:extLst>
                </a:gridCol>
                <a:gridCol w="208280">
                  <a:extLst>
                    <a:ext uri="{9D8B030D-6E8A-4147-A177-3AD203B41FA5}">
                      <a16:colId xmlns:a16="http://schemas.microsoft.com/office/drawing/2014/main" val="2897531480"/>
                    </a:ext>
                  </a:extLst>
                </a:gridCol>
                <a:gridCol w="208280">
                  <a:extLst>
                    <a:ext uri="{9D8B030D-6E8A-4147-A177-3AD203B41FA5}">
                      <a16:colId xmlns:a16="http://schemas.microsoft.com/office/drawing/2014/main" val="3544941204"/>
                    </a:ext>
                  </a:extLst>
                </a:gridCol>
                <a:gridCol w="208280">
                  <a:extLst>
                    <a:ext uri="{9D8B030D-6E8A-4147-A177-3AD203B41FA5}">
                      <a16:colId xmlns:a16="http://schemas.microsoft.com/office/drawing/2014/main" val="729779143"/>
                    </a:ext>
                  </a:extLst>
                </a:gridCol>
                <a:gridCol w="20828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פ</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sp>
        <p:nvSpPr>
          <p:cNvPr id="18" name="מציין מיקום טקסט 2">
            <a:extLst>
              <a:ext uri="{FF2B5EF4-FFF2-40B4-BE49-F238E27FC236}">
                <a16:creationId xmlns:a16="http://schemas.microsoft.com/office/drawing/2014/main" id="{4F950D21-0A57-462A-AEAC-DE2497687A2C}"/>
              </a:ext>
            </a:extLst>
          </p:cNvPr>
          <p:cNvSpPr txBox="1">
            <a:spLocks/>
          </p:cNvSpPr>
          <p:nvPr/>
        </p:nvSpPr>
        <p:spPr>
          <a:xfrm>
            <a:off x="4027553" y="4592843"/>
            <a:ext cx="1171588" cy="27094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600" b="0" dirty="0">
                <a:solidFill>
                  <a:srgbClr val="92D050"/>
                </a:solidFill>
              </a:rPr>
              <a:t>הפעיל</a:t>
            </a:r>
            <a:endParaRPr lang="he-IL" sz="2000" b="0" dirty="0">
              <a:solidFill>
                <a:srgbClr val="92D050"/>
              </a:solidFill>
            </a:endParaRPr>
          </a:p>
        </p:txBody>
      </p:sp>
      <p:cxnSp>
        <p:nvCxnSpPr>
          <p:cNvPr id="21" name="מחבר ישר 20">
            <a:extLst>
              <a:ext uri="{FF2B5EF4-FFF2-40B4-BE49-F238E27FC236}">
                <a16:creationId xmlns:a16="http://schemas.microsoft.com/office/drawing/2014/main" id="{E7FCB2DE-1600-4E1C-9E88-106BA1DC13B3}"/>
              </a:ext>
            </a:extLst>
          </p:cNvPr>
          <p:cNvCxnSpPr/>
          <p:nvPr/>
        </p:nvCxnSpPr>
        <p:spPr>
          <a:xfrm flipH="1">
            <a:off x="4454968" y="4948231"/>
            <a:ext cx="133350" cy="200025"/>
          </a:xfrm>
          <a:prstGeom prst="line">
            <a:avLst/>
          </a:prstGeom>
          <a:ln>
            <a:solidFill>
              <a:srgbClr val="92D050"/>
            </a:solidFill>
          </a:ln>
        </p:spPr>
        <p:style>
          <a:lnRef idx="2">
            <a:schemeClr val="accent3"/>
          </a:lnRef>
          <a:fillRef idx="0">
            <a:schemeClr val="accent3"/>
          </a:fillRef>
          <a:effectRef idx="1">
            <a:schemeClr val="accent3"/>
          </a:effectRef>
          <a:fontRef idx="minor">
            <a:schemeClr val="tx1"/>
          </a:fontRef>
        </p:style>
      </p:cxnSp>
      <p:sp>
        <p:nvSpPr>
          <p:cNvPr id="22" name="מלבן 21">
            <a:extLst>
              <a:ext uri="{FF2B5EF4-FFF2-40B4-BE49-F238E27FC236}">
                <a16:creationId xmlns:a16="http://schemas.microsoft.com/office/drawing/2014/main" id="{ED007898-B0D1-4BDF-B173-4B375842F3B7}"/>
              </a:ext>
            </a:extLst>
          </p:cNvPr>
          <p:cNvSpPr/>
          <p:nvPr/>
        </p:nvSpPr>
        <p:spPr>
          <a:xfrm>
            <a:off x="6405297" y="1806692"/>
            <a:ext cx="738266" cy="390407"/>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מלבן 22">
            <a:extLst>
              <a:ext uri="{FF2B5EF4-FFF2-40B4-BE49-F238E27FC236}">
                <a16:creationId xmlns:a16="http://schemas.microsoft.com/office/drawing/2014/main" id="{0184A344-054B-454C-A89E-AC16A2AF43A4}"/>
              </a:ext>
            </a:extLst>
          </p:cNvPr>
          <p:cNvSpPr/>
          <p:nvPr/>
        </p:nvSpPr>
        <p:spPr>
          <a:xfrm>
            <a:off x="5924549" y="2215966"/>
            <a:ext cx="633147" cy="28638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מלבן 23">
            <a:extLst>
              <a:ext uri="{FF2B5EF4-FFF2-40B4-BE49-F238E27FC236}">
                <a16:creationId xmlns:a16="http://schemas.microsoft.com/office/drawing/2014/main" id="{8C74A3AE-7F53-4032-A076-632B50D18B5C}"/>
              </a:ext>
            </a:extLst>
          </p:cNvPr>
          <p:cNvSpPr/>
          <p:nvPr/>
        </p:nvSpPr>
        <p:spPr>
          <a:xfrm>
            <a:off x="2419350" y="1825560"/>
            <a:ext cx="656706" cy="31244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96718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4" grpId="0" animBg="1"/>
      <p:bldP spid="15" grpId="0"/>
      <p:bldP spid="16" grpId="0"/>
      <p:bldP spid="18" grpId="0"/>
      <p:bldP spid="22" grpId="0" animBg="1"/>
      <p:bldP spid="23" grpId="0" animBg="1"/>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DDE4AB0F-F292-4736-B411-799943B520CF}"/>
              </a:ext>
            </a:extLst>
          </p:cNvPr>
          <p:cNvSpPr>
            <a:spLocks noGrp="1"/>
          </p:cNvSpPr>
          <p:nvPr>
            <p:ph type="title"/>
          </p:nvPr>
        </p:nvSpPr>
        <p:spPr>
          <a:xfrm>
            <a:off x="2549769" y="213094"/>
            <a:ext cx="9642231" cy="720000"/>
          </a:xfrm>
        </p:spPr>
        <p:txBody>
          <a:bodyPr/>
          <a:lstStyle/>
          <a:p>
            <a:r>
              <a:rPr lang="he-IL" dirty="0"/>
              <a:t>צורות הבינוני בבניין פועל</a:t>
            </a:r>
          </a:p>
        </p:txBody>
      </p:sp>
      <p:sp>
        <p:nvSpPr>
          <p:cNvPr id="43" name="תרשים זרימה: הכנה 42">
            <a:extLst>
              <a:ext uri="{FF2B5EF4-FFF2-40B4-BE49-F238E27FC236}">
                <a16:creationId xmlns:a16="http://schemas.microsoft.com/office/drawing/2014/main" id="{A95B683C-BDD5-41CB-A854-1394FD1AD753}"/>
              </a:ext>
            </a:extLst>
          </p:cNvPr>
          <p:cNvSpPr/>
          <p:nvPr/>
        </p:nvSpPr>
        <p:spPr>
          <a:xfrm>
            <a:off x="9253809" y="2106783"/>
            <a:ext cx="2149801" cy="567437"/>
          </a:xfrm>
          <a:prstGeom prst="flowChartPreparation">
            <a:avLst/>
          </a:prstGeom>
          <a:solidFill>
            <a:srgbClr val="12B4BC"/>
          </a:solidFill>
          <a:ln>
            <a:solidFill>
              <a:srgbClr val="12B4BC"/>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b="1" dirty="0">
                <a:solidFill>
                  <a:schemeClr val="bg1"/>
                </a:solidFill>
                <a:latin typeface="Varela Round" panose="00000500000000000000" pitchFamily="2" charset="-79"/>
                <a:cs typeface="Varela Round" panose="00000500000000000000" pitchFamily="2" charset="-79"/>
              </a:rPr>
              <a:t>מְ</a:t>
            </a:r>
            <a:r>
              <a:rPr lang="he-IL" sz="3200" b="1" dirty="0">
                <a:solidFill>
                  <a:schemeClr val="tx1"/>
                </a:solidFill>
                <a:latin typeface="Varela Round" panose="00000500000000000000" pitchFamily="2" charset="-79"/>
                <a:cs typeface="Varela Round" panose="00000500000000000000" pitchFamily="2" charset="-79"/>
              </a:rPr>
              <a:t>קֻטָּל</a:t>
            </a:r>
            <a:endParaRPr lang="he-IL" b="1" dirty="0">
              <a:solidFill>
                <a:schemeClr val="tx1"/>
              </a:solidFill>
              <a:latin typeface="Varela Round" panose="00000500000000000000" pitchFamily="2" charset="-79"/>
              <a:cs typeface="Varela Round" panose="00000500000000000000" pitchFamily="2" charset="-79"/>
            </a:endParaRPr>
          </a:p>
        </p:txBody>
      </p:sp>
      <p:graphicFrame>
        <p:nvGraphicFramePr>
          <p:cNvPr id="16" name="טבלה 15">
            <a:extLst>
              <a:ext uri="{FF2B5EF4-FFF2-40B4-BE49-F238E27FC236}">
                <a16:creationId xmlns:a16="http://schemas.microsoft.com/office/drawing/2014/main" id="{45703ADB-D7F1-41AC-9E0F-B631F9B5CF5F}"/>
              </a:ext>
            </a:extLst>
          </p:cNvPr>
          <p:cNvGraphicFramePr>
            <a:graphicFrameLocks noGrp="1"/>
          </p:cNvGraphicFramePr>
          <p:nvPr>
            <p:extLst>
              <p:ext uri="{D42A27DB-BD31-4B8C-83A1-F6EECF244321}">
                <p14:modId xmlns:p14="http://schemas.microsoft.com/office/powerpoint/2010/main" val="488699183"/>
              </p:ext>
            </p:extLst>
          </p:nvPr>
        </p:nvGraphicFramePr>
        <p:xfrm>
          <a:off x="462212" y="1220030"/>
          <a:ext cx="8066688" cy="2076995"/>
        </p:xfrm>
        <a:graphic>
          <a:graphicData uri="http://schemas.openxmlformats.org/drawingml/2006/table">
            <a:tbl>
              <a:tblPr rtl="1" firstRow="1" bandRow="1">
                <a:tableStyleId>{5940675A-B579-460E-94D1-54222C63F5DA}</a:tableStyleId>
              </a:tblPr>
              <a:tblGrid>
                <a:gridCol w="1344448">
                  <a:extLst>
                    <a:ext uri="{9D8B030D-6E8A-4147-A177-3AD203B41FA5}">
                      <a16:colId xmlns:a16="http://schemas.microsoft.com/office/drawing/2014/main" val="40934901"/>
                    </a:ext>
                  </a:extLst>
                </a:gridCol>
                <a:gridCol w="1344448">
                  <a:extLst>
                    <a:ext uri="{9D8B030D-6E8A-4147-A177-3AD203B41FA5}">
                      <a16:colId xmlns:a16="http://schemas.microsoft.com/office/drawing/2014/main" val="1733793977"/>
                    </a:ext>
                  </a:extLst>
                </a:gridCol>
                <a:gridCol w="1344448">
                  <a:extLst>
                    <a:ext uri="{9D8B030D-6E8A-4147-A177-3AD203B41FA5}">
                      <a16:colId xmlns:a16="http://schemas.microsoft.com/office/drawing/2014/main" val="1511251824"/>
                    </a:ext>
                  </a:extLst>
                </a:gridCol>
                <a:gridCol w="1344448">
                  <a:extLst>
                    <a:ext uri="{9D8B030D-6E8A-4147-A177-3AD203B41FA5}">
                      <a16:colId xmlns:a16="http://schemas.microsoft.com/office/drawing/2014/main" val="139258804"/>
                    </a:ext>
                  </a:extLst>
                </a:gridCol>
                <a:gridCol w="1344448">
                  <a:extLst>
                    <a:ext uri="{9D8B030D-6E8A-4147-A177-3AD203B41FA5}">
                      <a16:colId xmlns:a16="http://schemas.microsoft.com/office/drawing/2014/main" val="4174672434"/>
                    </a:ext>
                  </a:extLst>
                </a:gridCol>
                <a:gridCol w="1344448">
                  <a:extLst>
                    <a:ext uri="{9D8B030D-6E8A-4147-A177-3AD203B41FA5}">
                      <a16:colId xmlns:a16="http://schemas.microsoft.com/office/drawing/2014/main" val="4045554586"/>
                    </a:ext>
                  </a:extLst>
                </a:gridCol>
              </a:tblGrid>
              <a:tr h="522515">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שלמים</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מרובעים</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נל"א</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נל"י/ה</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ע"ו/י</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ע"ע</a:t>
                      </a:r>
                    </a:p>
                  </a:txBody>
                  <a:tcPr anchor="ctr">
                    <a:solidFill>
                      <a:srgbClr val="12B4BC"/>
                    </a:solidFill>
                  </a:tcPr>
                </a:tc>
                <a:extLst>
                  <a:ext uri="{0D108BD9-81ED-4DB2-BD59-A6C34878D82A}">
                    <a16:rowId xmlns:a16="http://schemas.microsoft.com/office/drawing/2014/main" val="3656045612"/>
                  </a:ext>
                </a:extLst>
              </a:tr>
              <a:tr h="522515">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מְצֻיָּן</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1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a:solidFill>
                            <a:schemeClr val="tx1"/>
                          </a:solidFill>
                          <a:latin typeface="Varela Round" panose="00000500000000000000" pitchFamily="2" charset="-79"/>
                          <a:ea typeface="+mn-ea"/>
                          <a:cs typeface="Varela Round" panose="00000500000000000000" pitchFamily="2" charset="-79"/>
                        </a:rPr>
                        <a:t>מְשֻחְרָר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a:solidFill>
                            <a:schemeClr val="tx1"/>
                          </a:solidFill>
                          <a:latin typeface="Varela Round" panose="00000500000000000000" pitchFamily="2" charset="-79"/>
                          <a:ea typeface="+mn-ea"/>
                          <a:cs typeface="Varela Round" panose="00000500000000000000" pitchFamily="2" charset="-79"/>
                        </a:rPr>
                        <a:t>מְדֻכָּא</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1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a:solidFill>
                            <a:schemeClr val="tx1"/>
                          </a:solidFill>
                          <a:latin typeface="Varela Round" panose="00000500000000000000" pitchFamily="2" charset="-79"/>
                          <a:ea typeface="+mn-ea"/>
                          <a:cs typeface="Varela Round" panose="00000500000000000000" pitchFamily="2" charset="-79"/>
                        </a:rPr>
                        <a:t>מְרֻצֶּה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a:solidFill>
                            <a:schemeClr val="tx1"/>
                          </a:solidFill>
                          <a:latin typeface="Varela Round" panose="00000500000000000000" pitchFamily="2" charset="-79"/>
                          <a:ea typeface="+mn-ea"/>
                          <a:cs typeface="Varela Round" panose="00000500000000000000" pitchFamily="2" charset="-79"/>
                        </a:rPr>
                        <a:t>מְרוֹמָם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מְחוֹנָן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extLst>
                  <a:ext uri="{0D108BD9-81ED-4DB2-BD59-A6C34878D82A}">
                    <a16:rowId xmlns:a16="http://schemas.microsoft.com/office/drawing/2014/main" val="2337015648"/>
                  </a:ext>
                </a:extLst>
              </a:tr>
            </a:tbl>
          </a:graphicData>
        </a:graphic>
      </p:graphicFrame>
      <p:graphicFrame>
        <p:nvGraphicFramePr>
          <p:cNvPr id="17" name="טבלה 16">
            <a:extLst>
              <a:ext uri="{FF2B5EF4-FFF2-40B4-BE49-F238E27FC236}">
                <a16:creationId xmlns:a16="http://schemas.microsoft.com/office/drawing/2014/main" id="{9AFE1900-0FC6-4DCD-9354-90CD2883FBEC}"/>
              </a:ext>
            </a:extLst>
          </p:cNvPr>
          <p:cNvGraphicFramePr>
            <a:graphicFrameLocks noGrp="1"/>
          </p:cNvGraphicFramePr>
          <p:nvPr>
            <p:extLst>
              <p:ext uri="{D42A27DB-BD31-4B8C-83A1-F6EECF244321}">
                <p14:modId xmlns:p14="http://schemas.microsoft.com/office/powerpoint/2010/main" val="1787073243"/>
              </p:ext>
            </p:extLst>
          </p:nvPr>
        </p:nvGraphicFramePr>
        <p:xfrm>
          <a:off x="7341662" y="2500448"/>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צ</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ן</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18" name="טבלה 17">
            <a:extLst>
              <a:ext uri="{FF2B5EF4-FFF2-40B4-BE49-F238E27FC236}">
                <a16:creationId xmlns:a16="http://schemas.microsoft.com/office/drawing/2014/main" id="{B83F7AF1-93BD-4040-AF11-39AA23AF093F}"/>
              </a:ext>
            </a:extLst>
          </p:cNvPr>
          <p:cNvGraphicFramePr>
            <a:graphicFrameLocks noGrp="1"/>
          </p:cNvGraphicFramePr>
          <p:nvPr>
            <p:extLst>
              <p:ext uri="{D42A27DB-BD31-4B8C-83A1-F6EECF244321}">
                <p14:modId xmlns:p14="http://schemas.microsoft.com/office/powerpoint/2010/main" val="1394377027"/>
              </p:ext>
            </p:extLst>
          </p:nvPr>
        </p:nvGraphicFramePr>
        <p:xfrm>
          <a:off x="1960509" y="2504386"/>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ר</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ם</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19" name="טבלה 18">
            <a:extLst>
              <a:ext uri="{FF2B5EF4-FFF2-40B4-BE49-F238E27FC236}">
                <a16:creationId xmlns:a16="http://schemas.microsoft.com/office/drawing/2014/main" id="{6CE72ECD-324D-400A-9390-1ED5F5D73F64}"/>
              </a:ext>
            </a:extLst>
          </p:cNvPr>
          <p:cNvGraphicFramePr>
            <a:graphicFrameLocks noGrp="1"/>
          </p:cNvGraphicFramePr>
          <p:nvPr>
            <p:extLst>
              <p:ext uri="{D42A27DB-BD31-4B8C-83A1-F6EECF244321}">
                <p14:modId xmlns:p14="http://schemas.microsoft.com/office/powerpoint/2010/main" val="2573505300"/>
              </p:ext>
            </p:extLst>
          </p:nvPr>
        </p:nvGraphicFramePr>
        <p:xfrm>
          <a:off x="3334199" y="2500448"/>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ר</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צ</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ה</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20" name="טבלה 19">
            <a:extLst>
              <a:ext uri="{FF2B5EF4-FFF2-40B4-BE49-F238E27FC236}">
                <a16:creationId xmlns:a16="http://schemas.microsoft.com/office/drawing/2014/main" id="{42B010A0-1BD4-484C-BB2D-6B3FB14CDEDB}"/>
              </a:ext>
            </a:extLst>
          </p:cNvPr>
          <p:cNvGraphicFramePr>
            <a:graphicFrameLocks noGrp="1"/>
          </p:cNvGraphicFramePr>
          <p:nvPr>
            <p:extLst>
              <p:ext uri="{D42A27DB-BD31-4B8C-83A1-F6EECF244321}">
                <p14:modId xmlns:p14="http://schemas.microsoft.com/office/powerpoint/2010/main" val="863752868"/>
              </p:ext>
            </p:extLst>
          </p:nvPr>
        </p:nvGraphicFramePr>
        <p:xfrm>
          <a:off x="4654632" y="2500448"/>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ד</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כ</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א</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22" name="טבלה 21">
            <a:extLst>
              <a:ext uri="{FF2B5EF4-FFF2-40B4-BE49-F238E27FC236}">
                <a16:creationId xmlns:a16="http://schemas.microsoft.com/office/drawing/2014/main" id="{D63C8888-0091-4231-A889-2F07A5E19986}"/>
              </a:ext>
            </a:extLst>
          </p:cNvPr>
          <p:cNvGraphicFramePr>
            <a:graphicFrameLocks noGrp="1"/>
          </p:cNvGraphicFramePr>
          <p:nvPr>
            <p:extLst>
              <p:ext uri="{D42A27DB-BD31-4B8C-83A1-F6EECF244321}">
                <p14:modId xmlns:p14="http://schemas.microsoft.com/office/powerpoint/2010/main" val="3531084163"/>
              </p:ext>
            </p:extLst>
          </p:nvPr>
        </p:nvGraphicFramePr>
        <p:xfrm>
          <a:off x="6005462" y="2500448"/>
          <a:ext cx="1041400" cy="731520"/>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1048129697"/>
                    </a:ext>
                  </a:extLst>
                </a:gridCol>
                <a:gridCol w="208280">
                  <a:extLst>
                    <a:ext uri="{9D8B030D-6E8A-4147-A177-3AD203B41FA5}">
                      <a16:colId xmlns:a16="http://schemas.microsoft.com/office/drawing/2014/main" val="2897531480"/>
                    </a:ext>
                  </a:extLst>
                </a:gridCol>
                <a:gridCol w="208280">
                  <a:extLst>
                    <a:ext uri="{9D8B030D-6E8A-4147-A177-3AD203B41FA5}">
                      <a16:colId xmlns:a16="http://schemas.microsoft.com/office/drawing/2014/main" val="3544941204"/>
                    </a:ext>
                  </a:extLst>
                </a:gridCol>
                <a:gridCol w="208280">
                  <a:extLst>
                    <a:ext uri="{9D8B030D-6E8A-4147-A177-3AD203B41FA5}">
                      <a16:colId xmlns:a16="http://schemas.microsoft.com/office/drawing/2014/main" val="729779143"/>
                    </a:ext>
                  </a:extLst>
                </a:gridCol>
                <a:gridCol w="20828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ש</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ח</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ר</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ר</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gridSpan="2">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hMerge="1">
                  <a:txBody>
                    <a:bodyPr/>
                    <a:lstStyle/>
                    <a:p>
                      <a:pPr algn="ctr" rtl="1"/>
                      <a:endParaRPr lang="he-IL" sz="1800" b="1" kern="1200" dirty="0">
                        <a:solidFill>
                          <a:schemeClr val="bg1"/>
                        </a:solidFill>
                        <a:latin typeface="Varela Round" panose="00000500000000000000" pitchFamily="2" charset="-79"/>
                        <a:ea typeface="+mn-ea"/>
                        <a:cs typeface="Varela Round" panose="00000500000000000000" pitchFamily="2" charset="-79"/>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23" name="טבלה 22">
            <a:extLst>
              <a:ext uri="{FF2B5EF4-FFF2-40B4-BE49-F238E27FC236}">
                <a16:creationId xmlns:a16="http://schemas.microsoft.com/office/drawing/2014/main" id="{EE3AB666-61ED-4398-93D0-A7B59C8B7C8A}"/>
              </a:ext>
            </a:extLst>
          </p:cNvPr>
          <p:cNvGraphicFramePr>
            <a:graphicFrameLocks noGrp="1"/>
          </p:cNvGraphicFramePr>
          <p:nvPr>
            <p:extLst>
              <p:ext uri="{D42A27DB-BD31-4B8C-83A1-F6EECF244321}">
                <p14:modId xmlns:p14="http://schemas.microsoft.com/office/powerpoint/2010/main" val="1503033859"/>
              </p:ext>
            </p:extLst>
          </p:nvPr>
        </p:nvGraphicFramePr>
        <p:xfrm>
          <a:off x="613713" y="2500448"/>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ח</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ן</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pic>
        <p:nvPicPr>
          <p:cNvPr id="1026" name="Picture 2" descr="No photo description available.">
            <a:extLst>
              <a:ext uri="{FF2B5EF4-FFF2-40B4-BE49-F238E27FC236}">
                <a16:creationId xmlns:a16="http://schemas.microsoft.com/office/drawing/2014/main" id="{0C453E8A-3BF7-43F4-9C87-769C424426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1323" y="3649949"/>
            <a:ext cx="1149354" cy="1149354"/>
          </a:xfrm>
          <a:prstGeom prst="rect">
            <a:avLst/>
          </a:prstGeom>
          <a:noFill/>
          <a:extLst>
            <a:ext uri="{909E8E84-426E-40DD-AFC4-6F175D3DCCD1}">
              <a14:hiddenFill xmlns:a14="http://schemas.microsoft.com/office/drawing/2010/main">
                <a:solidFill>
                  <a:srgbClr val="FFFFFF"/>
                </a:solidFill>
              </a14:hiddenFill>
            </a:ext>
          </a:extLst>
        </p:spPr>
      </p:pic>
      <p:pic>
        <p:nvPicPr>
          <p:cNvPr id="2" name="מדיה מקוונת 1" title="ￗﾞￖﾰￗﾗￖﾻￗﾘￖﾼￖﾸￗﾐ ￗﾐￗﾕ ￗﾞￖﾰￗﾗￖﾻￗﾘￖﾼￖﾶￗﾐ?">
            <a:hlinkClick r:id="" action="ppaction://media"/>
            <a:extLst>
              <a:ext uri="{FF2B5EF4-FFF2-40B4-BE49-F238E27FC236}">
                <a16:creationId xmlns:a16="http://schemas.microsoft.com/office/drawing/2014/main" id="{DB86394D-15F8-4703-BE78-6B538751AAE1}"/>
              </a:ext>
            </a:extLst>
          </p:cNvPr>
          <p:cNvPicPr>
            <a:picLocks noRot="1" noChangeAspect="1"/>
          </p:cNvPicPr>
          <p:nvPr>
            <a:videoFile r:link="rId1"/>
          </p:nvPr>
        </p:nvPicPr>
        <p:blipFill>
          <a:blip r:embed="rId4"/>
          <a:stretch>
            <a:fillRect/>
          </a:stretch>
        </p:blipFill>
        <p:spPr>
          <a:xfrm>
            <a:off x="462212" y="3649948"/>
            <a:ext cx="4850601" cy="2728463"/>
          </a:xfrm>
          <a:prstGeom prst="rect">
            <a:avLst/>
          </a:prstGeom>
        </p:spPr>
      </p:pic>
      <p:sp>
        <p:nvSpPr>
          <p:cNvPr id="25" name="מציין מיקום טקסט 2">
            <a:extLst>
              <a:ext uri="{FF2B5EF4-FFF2-40B4-BE49-F238E27FC236}">
                <a16:creationId xmlns:a16="http://schemas.microsoft.com/office/drawing/2014/main" id="{0C9243DD-8634-459C-B94A-DF078A36E842}"/>
              </a:ext>
            </a:extLst>
          </p:cNvPr>
          <p:cNvSpPr txBox="1">
            <a:spLocks/>
          </p:cNvSpPr>
          <p:nvPr/>
        </p:nvSpPr>
        <p:spPr>
          <a:xfrm>
            <a:off x="5453700" y="4820447"/>
            <a:ext cx="1470056" cy="1149354"/>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dirty="0">
                <a:solidFill>
                  <a:srgbClr val="92D050"/>
                </a:solidFill>
              </a:rPr>
              <a:t>מְחֻטָּא</a:t>
            </a:r>
          </a:p>
          <a:p>
            <a:pPr algn="ctr"/>
            <a:r>
              <a:rPr lang="he-IL" dirty="0">
                <a:solidFill>
                  <a:srgbClr val="92D050"/>
                </a:solidFill>
              </a:rPr>
              <a:t>מְמֻלָּא</a:t>
            </a:r>
          </a:p>
        </p:txBody>
      </p:sp>
      <p:pic>
        <p:nvPicPr>
          <p:cNvPr id="1028" name="Picture 4" descr="Image may contain: 1 person">
            <a:extLst>
              <a:ext uri="{FF2B5EF4-FFF2-40B4-BE49-F238E27FC236}">
                <a16:creationId xmlns:a16="http://schemas.microsoft.com/office/drawing/2014/main" id="{D9AD87D0-15C4-4C02-BD5E-0F8CC221C5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3757" y="3649949"/>
            <a:ext cx="1149354" cy="1149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33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2"/>
                </p:tgtEl>
              </p:cMediaNode>
            </p:video>
          </p:childTnLst>
        </p:cTn>
      </p:par>
    </p:tnLst>
    <p:bldLst>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DDE4AB0F-F292-4736-B411-799943B520CF}"/>
              </a:ext>
            </a:extLst>
          </p:cNvPr>
          <p:cNvSpPr>
            <a:spLocks noGrp="1"/>
          </p:cNvSpPr>
          <p:nvPr>
            <p:ph type="title"/>
          </p:nvPr>
        </p:nvSpPr>
        <p:spPr>
          <a:xfrm>
            <a:off x="2549769" y="213094"/>
            <a:ext cx="9642231" cy="720000"/>
          </a:xfrm>
        </p:spPr>
        <p:txBody>
          <a:bodyPr/>
          <a:lstStyle/>
          <a:p>
            <a:r>
              <a:rPr lang="he-IL" dirty="0"/>
              <a:t>צורות הבינוני בבניין התפעל</a:t>
            </a:r>
          </a:p>
        </p:txBody>
      </p:sp>
      <p:sp>
        <p:nvSpPr>
          <p:cNvPr id="43" name="תרשים זרימה: הכנה 42">
            <a:extLst>
              <a:ext uri="{FF2B5EF4-FFF2-40B4-BE49-F238E27FC236}">
                <a16:creationId xmlns:a16="http://schemas.microsoft.com/office/drawing/2014/main" id="{A95B683C-BDD5-41CB-A854-1394FD1AD753}"/>
              </a:ext>
            </a:extLst>
          </p:cNvPr>
          <p:cNvSpPr/>
          <p:nvPr/>
        </p:nvSpPr>
        <p:spPr>
          <a:xfrm>
            <a:off x="8077831" y="1974808"/>
            <a:ext cx="2514225" cy="567437"/>
          </a:xfrm>
          <a:prstGeom prst="flowChartPreparation">
            <a:avLst/>
          </a:prstGeom>
          <a:solidFill>
            <a:srgbClr val="12B4BC"/>
          </a:solidFill>
          <a:ln>
            <a:solidFill>
              <a:srgbClr val="12B4BC"/>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b="1" dirty="0" err="1">
                <a:solidFill>
                  <a:schemeClr val="bg1"/>
                </a:solidFill>
                <a:latin typeface="Varela Round" panose="00000500000000000000" pitchFamily="2" charset="-79"/>
                <a:cs typeface="Varela Round" panose="00000500000000000000" pitchFamily="2" charset="-79"/>
              </a:rPr>
              <a:t>מִתְ</a:t>
            </a:r>
            <a:r>
              <a:rPr lang="he-IL" sz="3200" b="1" dirty="0" err="1">
                <a:solidFill>
                  <a:schemeClr val="tx1"/>
                </a:solidFill>
                <a:latin typeface="Varela Round" panose="00000500000000000000" pitchFamily="2" charset="-79"/>
                <a:cs typeface="Varela Round" panose="00000500000000000000" pitchFamily="2" charset="-79"/>
              </a:rPr>
              <a:t>קַטֵּל</a:t>
            </a:r>
            <a:endParaRPr lang="he-IL" sz="3200" b="1" dirty="0">
              <a:solidFill>
                <a:schemeClr val="tx1"/>
              </a:solidFill>
              <a:latin typeface="Varela Round" panose="00000500000000000000" pitchFamily="2" charset="-79"/>
              <a:cs typeface="Varela Round" panose="00000500000000000000" pitchFamily="2" charset="-79"/>
            </a:endParaRPr>
          </a:p>
        </p:txBody>
      </p:sp>
      <p:graphicFrame>
        <p:nvGraphicFramePr>
          <p:cNvPr id="16" name="טבלה 15">
            <a:extLst>
              <a:ext uri="{FF2B5EF4-FFF2-40B4-BE49-F238E27FC236}">
                <a16:creationId xmlns:a16="http://schemas.microsoft.com/office/drawing/2014/main" id="{3F677E8F-7AF4-4B06-BF11-6C9B2D6D90ED}"/>
              </a:ext>
            </a:extLst>
          </p:cNvPr>
          <p:cNvGraphicFramePr>
            <a:graphicFrameLocks noGrp="1"/>
          </p:cNvGraphicFramePr>
          <p:nvPr>
            <p:extLst>
              <p:ext uri="{D42A27DB-BD31-4B8C-83A1-F6EECF244321}">
                <p14:modId xmlns:p14="http://schemas.microsoft.com/office/powerpoint/2010/main" val="1523801293"/>
              </p:ext>
            </p:extLst>
          </p:nvPr>
        </p:nvGraphicFramePr>
        <p:xfrm>
          <a:off x="369618" y="1220030"/>
          <a:ext cx="7423060" cy="2076995"/>
        </p:xfrm>
        <a:graphic>
          <a:graphicData uri="http://schemas.openxmlformats.org/drawingml/2006/table">
            <a:tbl>
              <a:tblPr rtl="1" firstRow="1" bandRow="1">
                <a:tableStyleId>{5940675A-B579-460E-94D1-54222C63F5DA}</a:tableStyleId>
              </a:tblPr>
              <a:tblGrid>
                <a:gridCol w="1484612">
                  <a:extLst>
                    <a:ext uri="{9D8B030D-6E8A-4147-A177-3AD203B41FA5}">
                      <a16:colId xmlns:a16="http://schemas.microsoft.com/office/drawing/2014/main" val="40934901"/>
                    </a:ext>
                  </a:extLst>
                </a:gridCol>
                <a:gridCol w="1484612">
                  <a:extLst>
                    <a:ext uri="{9D8B030D-6E8A-4147-A177-3AD203B41FA5}">
                      <a16:colId xmlns:a16="http://schemas.microsoft.com/office/drawing/2014/main" val="1733793977"/>
                    </a:ext>
                  </a:extLst>
                </a:gridCol>
                <a:gridCol w="1484612">
                  <a:extLst>
                    <a:ext uri="{9D8B030D-6E8A-4147-A177-3AD203B41FA5}">
                      <a16:colId xmlns:a16="http://schemas.microsoft.com/office/drawing/2014/main" val="1511251824"/>
                    </a:ext>
                  </a:extLst>
                </a:gridCol>
                <a:gridCol w="1484612">
                  <a:extLst>
                    <a:ext uri="{9D8B030D-6E8A-4147-A177-3AD203B41FA5}">
                      <a16:colId xmlns:a16="http://schemas.microsoft.com/office/drawing/2014/main" val="139258804"/>
                    </a:ext>
                  </a:extLst>
                </a:gridCol>
                <a:gridCol w="1484612">
                  <a:extLst>
                    <a:ext uri="{9D8B030D-6E8A-4147-A177-3AD203B41FA5}">
                      <a16:colId xmlns:a16="http://schemas.microsoft.com/office/drawing/2014/main" val="4045554586"/>
                    </a:ext>
                  </a:extLst>
                </a:gridCol>
              </a:tblGrid>
              <a:tr h="522515">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שלמים</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מרובעים</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נל"א</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נל"י/ה</a:t>
                      </a:r>
                    </a:p>
                  </a:txBody>
                  <a:tcPr anchor="ctr">
                    <a:solidFill>
                      <a:srgbClr val="12B4BC"/>
                    </a:solidFill>
                  </a:tcPr>
                </a:tc>
                <a:tc>
                  <a:txBody>
                    <a:bodyPr/>
                    <a:lstStyle/>
                    <a:p>
                      <a:pPr algn="ctr" rtl="1"/>
                      <a:r>
                        <a:rPr lang="he-IL" sz="2400" dirty="0">
                          <a:solidFill>
                            <a:schemeClr val="bg1"/>
                          </a:solidFill>
                          <a:latin typeface="Varela Round" panose="00000500000000000000" pitchFamily="2" charset="-79"/>
                          <a:cs typeface="Varela Round" panose="00000500000000000000" pitchFamily="2" charset="-79"/>
                        </a:rPr>
                        <a:t>ע"ע</a:t>
                      </a:r>
                    </a:p>
                  </a:txBody>
                  <a:tcPr anchor="ctr">
                    <a:solidFill>
                      <a:srgbClr val="12B4BC"/>
                    </a:solidFill>
                  </a:tcPr>
                </a:tc>
                <a:extLst>
                  <a:ext uri="{0D108BD9-81ED-4DB2-BD59-A6C34878D82A}">
                    <a16:rowId xmlns:a16="http://schemas.microsoft.com/office/drawing/2014/main" val="3656045612"/>
                  </a:ext>
                </a:extLst>
              </a:tr>
              <a:tr h="522515">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מִתְעַמֵּל</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1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a:solidFill>
                            <a:schemeClr val="tx1"/>
                          </a:solidFill>
                          <a:latin typeface="Varela Round" panose="00000500000000000000" pitchFamily="2" charset="-79"/>
                          <a:ea typeface="+mn-ea"/>
                          <a:cs typeface="Varela Round" panose="00000500000000000000" pitchFamily="2" charset="-79"/>
                        </a:rPr>
                        <a:t>מִתְאַגְרֵף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a:solidFill>
                            <a:schemeClr val="tx1"/>
                          </a:solidFill>
                          <a:latin typeface="Varela Round" panose="00000500000000000000" pitchFamily="2" charset="-79"/>
                          <a:ea typeface="+mn-ea"/>
                          <a:cs typeface="Varela Round" panose="00000500000000000000" pitchFamily="2" charset="-79"/>
                        </a:rPr>
                        <a:t>מִתְנַשֵּׂא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100" b="1" kern="1200" dirty="0">
                        <a:solidFill>
                          <a:schemeClr val="tx1"/>
                        </a:solidFill>
                        <a:latin typeface="Varela Round" panose="00000500000000000000" pitchFamily="2" charset="-79"/>
                        <a:ea typeface="+mn-ea"/>
                        <a:cs typeface="Varela Round" panose="00000500000000000000" pitchFamily="2" charset="-79"/>
                      </a:endParaRPr>
                    </a:p>
                    <a:p>
                      <a:pPr algn="ctr" rtl="1"/>
                      <a:r>
                        <a:rPr lang="he-IL" sz="2800" b="1" kern="1200" dirty="0">
                          <a:solidFill>
                            <a:schemeClr val="tx1"/>
                          </a:solidFill>
                          <a:latin typeface="Varela Round" panose="00000500000000000000" pitchFamily="2" charset="-79"/>
                          <a:ea typeface="+mn-ea"/>
                          <a:cs typeface="Varela Round" panose="00000500000000000000" pitchFamily="2" charset="-79"/>
                        </a:rPr>
                        <a:t>מִתְמַחֶה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tc>
                  <a:txBody>
                    <a:bodyPr/>
                    <a:lstStyle/>
                    <a:p>
                      <a:pPr algn="ctr" rtl="1"/>
                      <a:endParaRPr lang="he-IL" sz="1200" b="1" kern="1200" dirty="0">
                        <a:solidFill>
                          <a:schemeClr val="tx1"/>
                        </a:solidFill>
                        <a:latin typeface="Varela Round" panose="00000500000000000000" pitchFamily="2" charset="-79"/>
                        <a:ea typeface="+mn-ea"/>
                        <a:cs typeface="Varela Round" panose="00000500000000000000" pitchFamily="2" charset="-79"/>
                      </a:endParaRPr>
                    </a:p>
                    <a:p>
                      <a:pPr marL="0" marR="0" lvl="0" indent="0" algn="ctr" defTabSz="914491" rtl="1" eaLnBrk="1" fontAlgn="auto" latinLnBrk="0" hangingPunct="1">
                        <a:lnSpc>
                          <a:spcPct val="100000"/>
                        </a:lnSpc>
                        <a:spcBef>
                          <a:spcPts val="0"/>
                        </a:spcBef>
                        <a:spcAft>
                          <a:spcPts val="0"/>
                        </a:spcAft>
                        <a:buClrTx/>
                        <a:buSzTx/>
                        <a:buFontTx/>
                        <a:buNone/>
                        <a:tabLst/>
                        <a:defRPr/>
                      </a:pPr>
                      <a:r>
                        <a:rPr lang="he-IL" sz="2800" b="1" kern="1200" dirty="0">
                          <a:solidFill>
                            <a:schemeClr val="tx1"/>
                          </a:solidFill>
                          <a:latin typeface="Varela Round" panose="00000500000000000000" pitchFamily="2" charset="-79"/>
                          <a:ea typeface="+mn-ea"/>
                          <a:cs typeface="Varela Round" panose="00000500000000000000" pitchFamily="2" charset="-79"/>
                        </a:rPr>
                        <a:t>מִתְבּוֹדֵד     </a:t>
                      </a: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p>
                      <a:pPr algn="ctr" rtl="1"/>
                      <a:endParaRPr lang="he-IL" sz="2800" b="1" kern="1200" dirty="0">
                        <a:solidFill>
                          <a:schemeClr val="tx1"/>
                        </a:solidFill>
                        <a:latin typeface="Varela Round" panose="00000500000000000000" pitchFamily="2" charset="-79"/>
                        <a:ea typeface="+mn-ea"/>
                        <a:cs typeface="Varela Round" panose="00000500000000000000" pitchFamily="2" charset="-79"/>
                      </a:endParaRPr>
                    </a:p>
                  </a:txBody>
                  <a:tcPr anchor="ctr"/>
                </a:tc>
                <a:extLst>
                  <a:ext uri="{0D108BD9-81ED-4DB2-BD59-A6C34878D82A}">
                    <a16:rowId xmlns:a16="http://schemas.microsoft.com/office/drawing/2014/main" val="2337015648"/>
                  </a:ext>
                </a:extLst>
              </a:tr>
            </a:tbl>
          </a:graphicData>
        </a:graphic>
      </p:graphicFrame>
      <p:graphicFrame>
        <p:nvGraphicFramePr>
          <p:cNvPr id="24" name="טבלה 23">
            <a:extLst>
              <a:ext uri="{FF2B5EF4-FFF2-40B4-BE49-F238E27FC236}">
                <a16:creationId xmlns:a16="http://schemas.microsoft.com/office/drawing/2014/main" id="{7FF8CFB6-4177-445C-88BB-9EF4F0C0A290}"/>
              </a:ext>
            </a:extLst>
          </p:cNvPr>
          <p:cNvGraphicFramePr>
            <a:graphicFrameLocks noGrp="1"/>
          </p:cNvGraphicFramePr>
          <p:nvPr>
            <p:extLst>
              <p:ext uri="{D42A27DB-BD31-4B8C-83A1-F6EECF244321}">
                <p14:modId xmlns:p14="http://schemas.microsoft.com/office/powerpoint/2010/main" val="3885011050"/>
              </p:ext>
            </p:extLst>
          </p:nvPr>
        </p:nvGraphicFramePr>
        <p:xfrm>
          <a:off x="6545812" y="2511608"/>
          <a:ext cx="1041400" cy="731520"/>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1048129697"/>
                    </a:ext>
                  </a:extLst>
                </a:gridCol>
                <a:gridCol w="208280">
                  <a:extLst>
                    <a:ext uri="{9D8B030D-6E8A-4147-A177-3AD203B41FA5}">
                      <a16:colId xmlns:a16="http://schemas.microsoft.com/office/drawing/2014/main" val="2897531480"/>
                    </a:ext>
                  </a:extLst>
                </a:gridCol>
                <a:gridCol w="208280">
                  <a:extLst>
                    <a:ext uri="{9D8B030D-6E8A-4147-A177-3AD203B41FA5}">
                      <a16:colId xmlns:a16="http://schemas.microsoft.com/office/drawing/2014/main" val="3544941204"/>
                    </a:ext>
                  </a:extLst>
                </a:gridCol>
                <a:gridCol w="208280">
                  <a:extLst>
                    <a:ext uri="{9D8B030D-6E8A-4147-A177-3AD203B41FA5}">
                      <a16:colId xmlns:a16="http://schemas.microsoft.com/office/drawing/2014/main" val="729779143"/>
                    </a:ext>
                  </a:extLst>
                </a:gridCol>
                <a:gridCol w="20828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ת</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ע</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ת</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25" name="טבלה 24">
            <a:extLst>
              <a:ext uri="{FF2B5EF4-FFF2-40B4-BE49-F238E27FC236}">
                <a16:creationId xmlns:a16="http://schemas.microsoft.com/office/drawing/2014/main" id="{E78F3431-09DD-4A3B-A9E7-A74218721996}"/>
              </a:ext>
            </a:extLst>
          </p:cNvPr>
          <p:cNvGraphicFramePr>
            <a:graphicFrameLocks noGrp="1"/>
          </p:cNvGraphicFramePr>
          <p:nvPr>
            <p:extLst>
              <p:ext uri="{D42A27DB-BD31-4B8C-83A1-F6EECF244321}">
                <p14:modId xmlns:p14="http://schemas.microsoft.com/office/powerpoint/2010/main" val="1148464135"/>
              </p:ext>
            </p:extLst>
          </p:nvPr>
        </p:nvGraphicFramePr>
        <p:xfrm>
          <a:off x="602972" y="2511608"/>
          <a:ext cx="1041400" cy="731520"/>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1048129697"/>
                    </a:ext>
                  </a:extLst>
                </a:gridCol>
                <a:gridCol w="208280">
                  <a:extLst>
                    <a:ext uri="{9D8B030D-6E8A-4147-A177-3AD203B41FA5}">
                      <a16:colId xmlns:a16="http://schemas.microsoft.com/office/drawing/2014/main" val="2897531480"/>
                    </a:ext>
                  </a:extLst>
                </a:gridCol>
                <a:gridCol w="208280">
                  <a:extLst>
                    <a:ext uri="{9D8B030D-6E8A-4147-A177-3AD203B41FA5}">
                      <a16:colId xmlns:a16="http://schemas.microsoft.com/office/drawing/2014/main" val="3544941204"/>
                    </a:ext>
                  </a:extLst>
                </a:gridCol>
                <a:gridCol w="208280">
                  <a:extLst>
                    <a:ext uri="{9D8B030D-6E8A-4147-A177-3AD203B41FA5}">
                      <a16:colId xmlns:a16="http://schemas.microsoft.com/office/drawing/2014/main" val="729779143"/>
                    </a:ext>
                  </a:extLst>
                </a:gridCol>
                <a:gridCol w="20828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ת</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ב</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tx1"/>
                          </a:solidFill>
                          <a:latin typeface="Varela Round" panose="00000500000000000000" pitchFamily="2" charset="-79"/>
                          <a:ea typeface="+mn-ea"/>
                          <a:cs typeface="Varela Round" panose="00000500000000000000" pitchFamily="2" charset="-79"/>
                        </a:rPr>
                        <a:t>ד</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ד</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ת</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tx1"/>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28" name="טבלה 27">
            <a:extLst>
              <a:ext uri="{FF2B5EF4-FFF2-40B4-BE49-F238E27FC236}">
                <a16:creationId xmlns:a16="http://schemas.microsoft.com/office/drawing/2014/main" id="{D861A1AF-4C96-411C-ACAF-540EBED5CFF8}"/>
              </a:ext>
            </a:extLst>
          </p:cNvPr>
          <p:cNvGraphicFramePr>
            <a:graphicFrameLocks noGrp="1"/>
          </p:cNvGraphicFramePr>
          <p:nvPr>
            <p:extLst>
              <p:ext uri="{D42A27DB-BD31-4B8C-83A1-F6EECF244321}">
                <p14:modId xmlns:p14="http://schemas.microsoft.com/office/powerpoint/2010/main" val="2014220190"/>
              </p:ext>
            </p:extLst>
          </p:nvPr>
        </p:nvGraphicFramePr>
        <p:xfrm>
          <a:off x="2088872" y="2515058"/>
          <a:ext cx="1041400" cy="731520"/>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1048129697"/>
                    </a:ext>
                  </a:extLst>
                </a:gridCol>
                <a:gridCol w="208280">
                  <a:extLst>
                    <a:ext uri="{9D8B030D-6E8A-4147-A177-3AD203B41FA5}">
                      <a16:colId xmlns:a16="http://schemas.microsoft.com/office/drawing/2014/main" val="2897531480"/>
                    </a:ext>
                  </a:extLst>
                </a:gridCol>
                <a:gridCol w="208280">
                  <a:extLst>
                    <a:ext uri="{9D8B030D-6E8A-4147-A177-3AD203B41FA5}">
                      <a16:colId xmlns:a16="http://schemas.microsoft.com/office/drawing/2014/main" val="3544941204"/>
                    </a:ext>
                  </a:extLst>
                </a:gridCol>
                <a:gridCol w="208280">
                  <a:extLst>
                    <a:ext uri="{9D8B030D-6E8A-4147-A177-3AD203B41FA5}">
                      <a16:colId xmlns:a16="http://schemas.microsoft.com/office/drawing/2014/main" val="729779143"/>
                    </a:ext>
                  </a:extLst>
                </a:gridCol>
                <a:gridCol w="20828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ת</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tx1"/>
                          </a:solidFill>
                          <a:latin typeface="Varela Round" panose="00000500000000000000" pitchFamily="2" charset="-79"/>
                          <a:ea typeface="+mn-ea"/>
                          <a:cs typeface="Varela Round" panose="00000500000000000000" pitchFamily="2" charset="-79"/>
                        </a:rPr>
                        <a:t>ח</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ה</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ת</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tx1"/>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33" name="טבלה 32">
            <a:extLst>
              <a:ext uri="{FF2B5EF4-FFF2-40B4-BE49-F238E27FC236}">
                <a16:creationId xmlns:a16="http://schemas.microsoft.com/office/drawing/2014/main" id="{3FA07B50-47CD-49EC-9C99-F7B29265652C}"/>
              </a:ext>
            </a:extLst>
          </p:cNvPr>
          <p:cNvGraphicFramePr>
            <a:graphicFrameLocks noGrp="1"/>
          </p:cNvGraphicFramePr>
          <p:nvPr>
            <p:extLst>
              <p:ext uri="{D42A27DB-BD31-4B8C-83A1-F6EECF244321}">
                <p14:modId xmlns:p14="http://schemas.microsoft.com/office/powerpoint/2010/main" val="3638149106"/>
              </p:ext>
            </p:extLst>
          </p:nvPr>
        </p:nvGraphicFramePr>
        <p:xfrm>
          <a:off x="3574772" y="2511608"/>
          <a:ext cx="1041400" cy="731520"/>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1048129697"/>
                    </a:ext>
                  </a:extLst>
                </a:gridCol>
                <a:gridCol w="208280">
                  <a:extLst>
                    <a:ext uri="{9D8B030D-6E8A-4147-A177-3AD203B41FA5}">
                      <a16:colId xmlns:a16="http://schemas.microsoft.com/office/drawing/2014/main" val="2897531480"/>
                    </a:ext>
                  </a:extLst>
                </a:gridCol>
                <a:gridCol w="208280">
                  <a:extLst>
                    <a:ext uri="{9D8B030D-6E8A-4147-A177-3AD203B41FA5}">
                      <a16:colId xmlns:a16="http://schemas.microsoft.com/office/drawing/2014/main" val="3544941204"/>
                    </a:ext>
                  </a:extLst>
                </a:gridCol>
                <a:gridCol w="208280">
                  <a:extLst>
                    <a:ext uri="{9D8B030D-6E8A-4147-A177-3AD203B41FA5}">
                      <a16:colId xmlns:a16="http://schemas.microsoft.com/office/drawing/2014/main" val="729779143"/>
                    </a:ext>
                  </a:extLst>
                </a:gridCol>
                <a:gridCol w="20828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ת</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tx1"/>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tx1"/>
                          </a:solidFill>
                          <a:latin typeface="Varela Round" panose="00000500000000000000" pitchFamily="2" charset="-79"/>
                          <a:ea typeface="+mn-ea"/>
                          <a:cs typeface="Varela Round" panose="00000500000000000000" pitchFamily="2" charset="-79"/>
                        </a:rPr>
                        <a:t>ש</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tx1"/>
                          </a:solidFill>
                          <a:latin typeface="Varela Round" panose="00000500000000000000" pitchFamily="2" charset="-79"/>
                          <a:ea typeface="+mn-ea"/>
                          <a:cs typeface="Varela Round" panose="00000500000000000000" pitchFamily="2" charset="-79"/>
                        </a:rPr>
                        <a:t>א</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ת</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tx1"/>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tx1"/>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tx1"/>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34" name="טבלה 33">
            <a:extLst>
              <a:ext uri="{FF2B5EF4-FFF2-40B4-BE49-F238E27FC236}">
                <a16:creationId xmlns:a16="http://schemas.microsoft.com/office/drawing/2014/main" id="{FEFFF7C4-B158-47D4-8FFA-CACAE5D4A47C}"/>
              </a:ext>
            </a:extLst>
          </p:cNvPr>
          <p:cNvGraphicFramePr>
            <a:graphicFrameLocks noGrp="1"/>
          </p:cNvGraphicFramePr>
          <p:nvPr>
            <p:extLst>
              <p:ext uri="{D42A27DB-BD31-4B8C-83A1-F6EECF244321}">
                <p14:modId xmlns:p14="http://schemas.microsoft.com/office/powerpoint/2010/main" val="2756709950"/>
              </p:ext>
            </p:extLst>
          </p:nvPr>
        </p:nvGraphicFramePr>
        <p:xfrm>
          <a:off x="4956152" y="2511608"/>
          <a:ext cx="1249680" cy="731520"/>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1048129697"/>
                    </a:ext>
                  </a:extLst>
                </a:gridCol>
                <a:gridCol w="208280">
                  <a:extLst>
                    <a:ext uri="{9D8B030D-6E8A-4147-A177-3AD203B41FA5}">
                      <a16:colId xmlns:a16="http://schemas.microsoft.com/office/drawing/2014/main" val="2897531480"/>
                    </a:ext>
                  </a:extLst>
                </a:gridCol>
                <a:gridCol w="208280">
                  <a:extLst>
                    <a:ext uri="{9D8B030D-6E8A-4147-A177-3AD203B41FA5}">
                      <a16:colId xmlns:a16="http://schemas.microsoft.com/office/drawing/2014/main" val="3544941204"/>
                    </a:ext>
                  </a:extLst>
                </a:gridCol>
                <a:gridCol w="208280">
                  <a:extLst>
                    <a:ext uri="{9D8B030D-6E8A-4147-A177-3AD203B41FA5}">
                      <a16:colId xmlns:a16="http://schemas.microsoft.com/office/drawing/2014/main" val="1087154554"/>
                    </a:ext>
                  </a:extLst>
                </a:gridCol>
                <a:gridCol w="208280">
                  <a:extLst>
                    <a:ext uri="{9D8B030D-6E8A-4147-A177-3AD203B41FA5}">
                      <a16:colId xmlns:a16="http://schemas.microsoft.com/office/drawing/2014/main" val="729779143"/>
                    </a:ext>
                  </a:extLst>
                </a:gridCol>
                <a:gridCol w="20828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ת</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א</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ג</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ר</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ף</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ת</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gridSpan="2">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hMerge="1">
                  <a:txBody>
                    <a:bodyPr/>
                    <a:lstStyle/>
                    <a:p>
                      <a:pPr algn="ctr" rtl="1"/>
                      <a:endParaRPr lang="he-IL" sz="1800" b="1" kern="1200" dirty="0">
                        <a:solidFill>
                          <a:srgbClr val="192A72"/>
                        </a:solidFill>
                        <a:latin typeface="Varela Round" panose="00000500000000000000" pitchFamily="2" charset="-79"/>
                        <a:ea typeface="+mn-ea"/>
                        <a:cs typeface="Varela Round" panose="00000500000000000000" pitchFamily="2" charset="-79"/>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sp>
        <p:nvSpPr>
          <p:cNvPr id="35" name="מציין מיקום טקסט 2">
            <a:extLst>
              <a:ext uri="{FF2B5EF4-FFF2-40B4-BE49-F238E27FC236}">
                <a16:creationId xmlns:a16="http://schemas.microsoft.com/office/drawing/2014/main" id="{AF994F5C-F067-4699-940D-C1BDCEECF9AA}"/>
              </a:ext>
            </a:extLst>
          </p:cNvPr>
          <p:cNvSpPr txBox="1">
            <a:spLocks/>
          </p:cNvSpPr>
          <p:nvPr/>
        </p:nvSpPr>
        <p:spPr>
          <a:xfrm>
            <a:off x="4222578" y="3906438"/>
            <a:ext cx="3657824"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t>לפניכם משפט, ובו צורת בינוני.</a:t>
            </a:r>
          </a:p>
        </p:txBody>
      </p:sp>
      <p:sp>
        <p:nvSpPr>
          <p:cNvPr id="40" name="מציין מיקום טקסט 2">
            <a:extLst>
              <a:ext uri="{FF2B5EF4-FFF2-40B4-BE49-F238E27FC236}">
                <a16:creationId xmlns:a16="http://schemas.microsoft.com/office/drawing/2014/main" id="{7FD92D9C-9C3B-4D11-8435-F38ADD60E80D}"/>
              </a:ext>
            </a:extLst>
          </p:cNvPr>
          <p:cNvSpPr txBox="1">
            <a:spLocks/>
          </p:cNvSpPr>
          <p:nvPr/>
        </p:nvSpPr>
        <p:spPr>
          <a:xfrm>
            <a:off x="2659157" y="4391218"/>
            <a:ext cx="5248290"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chemeClr val="tx1"/>
                </a:solidFill>
              </a:rPr>
              <a:t>מגש הנשיאה עשוי אף הוא מחומר </a:t>
            </a:r>
            <a:r>
              <a:rPr lang="he-IL" dirty="0">
                <a:solidFill>
                  <a:schemeClr val="tx1"/>
                </a:solidFill>
              </a:rPr>
              <a:t>מִתְכַּלֶּה</a:t>
            </a:r>
            <a:r>
              <a:rPr lang="he-IL" sz="2000" b="0" dirty="0">
                <a:solidFill>
                  <a:schemeClr val="tx1"/>
                </a:solidFill>
              </a:rPr>
              <a:t>.</a:t>
            </a:r>
          </a:p>
        </p:txBody>
      </p:sp>
      <p:sp>
        <p:nvSpPr>
          <p:cNvPr id="41" name="מציין מיקום טקסט 2">
            <a:extLst>
              <a:ext uri="{FF2B5EF4-FFF2-40B4-BE49-F238E27FC236}">
                <a16:creationId xmlns:a16="http://schemas.microsoft.com/office/drawing/2014/main" id="{8F4D7429-66F9-4362-886F-668405375187}"/>
              </a:ext>
            </a:extLst>
          </p:cNvPr>
          <p:cNvSpPr txBox="1">
            <a:spLocks/>
          </p:cNvSpPr>
          <p:nvPr/>
        </p:nvSpPr>
        <p:spPr>
          <a:xfrm>
            <a:off x="418618" y="4931218"/>
            <a:ext cx="7461784"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t>ציינו את ה</a:t>
            </a:r>
            <a:r>
              <a:rPr lang="he-IL" sz="2000" b="0" u="sng" dirty="0"/>
              <a:t>שורש</a:t>
            </a:r>
            <a:r>
              <a:rPr lang="he-IL" sz="2000" b="0" dirty="0"/>
              <a:t> ואת </a:t>
            </a:r>
            <a:r>
              <a:rPr lang="he-IL" sz="2000" b="0" u="sng" dirty="0"/>
              <a:t>חלק הדיבור</a:t>
            </a:r>
            <a:r>
              <a:rPr lang="he-IL" sz="2000" b="0" dirty="0"/>
              <a:t> של הצורה </a:t>
            </a:r>
            <a:r>
              <a:rPr lang="he-IL" sz="2400" dirty="0"/>
              <a:t>מִתְכַּלֶּה</a:t>
            </a:r>
            <a:r>
              <a:rPr lang="he-IL" sz="2000" b="0" dirty="0"/>
              <a:t> במשפט זה.</a:t>
            </a:r>
          </a:p>
        </p:txBody>
      </p:sp>
      <p:sp>
        <p:nvSpPr>
          <p:cNvPr id="42" name="מלבן 41">
            <a:extLst>
              <a:ext uri="{FF2B5EF4-FFF2-40B4-BE49-F238E27FC236}">
                <a16:creationId xmlns:a16="http://schemas.microsoft.com/office/drawing/2014/main" id="{08D2AF68-F0AC-4AFF-9BE3-5875C211E07C}"/>
              </a:ext>
            </a:extLst>
          </p:cNvPr>
          <p:cNvSpPr/>
          <p:nvPr/>
        </p:nvSpPr>
        <p:spPr>
          <a:xfrm>
            <a:off x="369618" y="3906438"/>
            <a:ext cx="7423060" cy="2230412"/>
          </a:xfrm>
          <a:prstGeom prst="rect">
            <a:avLst/>
          </a:prstGeom>
          <a:noFill/>
          <a:ln w="28575">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מציין מיקום טקסט 2">
            <a:extLst>
              <a:ext uri="{FF2B5EF4-FFF2-40B4-BE49-F238E27FC236}">
                <a16:creationId xmlns:a16="http://schemas.microsoft.com/office/drawing/2014/main" id="{F47A2442-5A6C-4B99-96D6-6B10E1C30C88}"/>
              </a:ext>
            </a:extLst>
          </p:cNvPr>
          <p:cNvSpPr txBox="1">
            <a:spLocks/>
          </p:cNvSpPr>
          <p:nvPr/>
        </p:nvSpPr>
        <p:spPr>
          <a:xfrm>
            <a:off x="1330416" y="5479202"/>
            <a:ext cx="6567452"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u="sng" dirty="0">
                <a:solidFill>
                  <a:srgbClr val="92D050"/>
                </a:solidFill>
              </a:rPr>
              <a:t>שורש</a:t>
            </a:r>
            <a:r>
              <a:rPr lang="he-IL" sz="2000" b="0" dirty="0">
                <a:solidFill>
                  <a:srgbClr val="92D050"/>
                </a:solidFill>
              </a:rPr>
              <a:t>: כל"י/ה (גזרת נל"י/ה)</a:t>
            </a:r>
            <a:r>
              <a:rPr lang="en-US" sz="2000" b="0" dirty="0">
                <a:solidFill>
                  <a:srgbClr val="92D050"/>
                </a:solidFill>
              </a:rPr>
              <a:t>;</a:t>
            </a:r>
            <a:r>
              <a:rPr lang="he-IL" sz="2000" b="0" dirty="0">
                <a:solidFill>
                  <a:srgbClr val="92D050"/>
                </a:solidFill>
              </a:rPr>
              <a:t>        </a:t>
            </a:r>
            <a:r>
              <a:rPr lang="he-IL" sz="2000" b="0" u="sng" dirty="0">
                <a:solidFill>
                  <a:srgbClr val="92D050"/>
                </a:solidFill>
              </a:rPr>
              <a:t>חלק הדיבור</a:t>
            </a:r>
            <a:r>
              <a:rPr lang="he-IL" sz="2000" b="0" dirty="0">
                <a:solidFill>
                  <a:srgbClr val="92D050"/>
                </a:solidFill>
              </a:rPr>
              <a:t>: שם תואר </a:t>
            </a:r>
          </a:p>
        </p:txBody>
      </p:sp>
    </p:spTree>
    <p:extLst>
      <p:ext uri="{BB962C8B-B14F-4D97-AF65-F5344CB8AC3E}">
        <p14:creationId xmlns:p14="http://schemas.microsoft.com/office/powerpoint/2010/main" val="90281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0" grpId="0"/>
      <p:bldP spid="41" grpId="0"/>
      <p:bldP spid="4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FB9B365-F9AB-4D7D-A7C7-DCA56FAA4E7D}"/>
              </a:ext>
            </a:extLst>
          </p:cNvPr>
          <p:cNvSpPr>
            <a:spLocks noGrp="1"/>
          </p:cNvSpPr>
          <p:nvPr>
            <p:ph type="title"/>
          </p:nvPr>
        </p:nvSpPr>
        <p:spPr/>
        <p:txBody>
          <a:bodyPr/>
          <a:lstStyle/>
          <a:p>
            <a:r>
              <a:rPr lang="he-IL" dirty="0"/>
              <a:t>זיהוי צורות הבינוני</a:t>
            </a:r>
          </a:p>
        </p:txBody>
      </p:sp>
      <p:sp>
        <p:nvSpPr>
          <p:cNvPr id="13" name="תיבת טקסט 12">
            <a:extLst>
              <a:ext uri="{FF2B5EF4-FFF2-40B4-BE49-F238E27FC236}">
                <a16:creationId xmlns:a16="http://schemas.microsoft.com/office/drawing/2014/main" id="{83AD00CD-9444-4F5A-9A64-DA3ECD9741AC}"/>
              </a:ext>
            </a:extLst>
          </p:cNvPr>
          <p:cNvSpPr txBox="1"/>
          <p:nvPr/>
        </p:nvSpPr>
        <p:spPr>
          <a:xfrm>
            <a:off x="1282107" y="1054751"/>
            <a:ext cx="10441018" cy="523220"/>
          </a:xfrm>
          <a:prstGeom prst="rect">
            <a:avLst/>
          </a:prstGeom>
          <a:noFill/>
          <a:ln w="19050">
            <a:solidFill>
              <a:schemeClr val="tx1"/>
            </a:solidFill>
          </a:ln>
        </p:spPr>
        <p:txBody>
          <a:bodyPr wrap="square" rtlCol="1">
            <a:spAutoFit/>
          </a:bodyPr>
          <a:lstStyle/>
          <a:p>
            <a:r>
              <a:rPr lang="he-IL" sz="2800" dirty="0">
                <a:solidFill>
                  <a:srgbClr val="12B4BC"/>
                </a:solidFill>
                <a:latin typeface="Varela Round" panose="00000500000000000000" pitchFamily="2" charset="-79"/>
                <a:cs typeface="Varela Round" panose="00000500000000000000" pitchFamily="2" charset="-79"/>
              </a:rPr>
              <a:t>כדי לזהות צורת בינוני נסו להשתמש בה כ</a:t>
            </a:r>
            <a:r>
              <a:rPr lang="he-IL" sz="2800" u="sng" dirty="0">
                <a:solidFill>
                  <a:srgbClr val="12B4BC"/>
                </a:solidFill>
                <a:latin typeface="Varela Round" panose="00000500000000000000" pitchFamily="2" charset="-79"/>
                <a:cs typeface="Varela Round" panose="00000500000000000000" pitchFamily="2" charset="-79"/>
              </a:rPr>
              <a:t>פועל</a:t>
            </a:r>
            <a:r>
              <a:rPr lang="he-IL" sz="2800" dirty="0">
                <a:solidFill>
                  <a:srgbClr val="12B4BC"/>
                </a:solidFill>
                <a:latin typeface="Varela Round" panose="00000500000000000000" pitchFamily="2" charset="-79"/>
                <a:cs typeface="Varela Round" panose="00000500000000000000" pitchFamily="2" charset="-79"/>
              </a:rPr>
              <a:t> ולהטות אותה בזמנים.</a:t>
            </a:r>
          </a:p>
        </p:txBody>
      </p:sp>
      <p:sp>
        <p:nvSpPr>
          <p:cNvPr id="14" name="מלבן 13">
            <a:extLst>
              <a:ext uri="{FF2B5EF4-FFF2-40B4-BE49-F238E27FC236}">
                <a16:creationId xmlns:a16="http://schemas.microsoft.com/office/drawing/2014/main" id="{6C16E9BE-EBEA-47A0-A73F-E25C2C7C4DA5}"/>
              </a:ext>
            </a:extLst>
          </p:cNvPr>
          <p:cNvSpPr/>
          <p:nvPr/>
        </p:nvSpPr>
        <p:spPr>
          <a:xfrm>
            <a:off x="4422974" y="1685833"/>
            <a:ext cx="7300151" cy="584775"/>
          </a:xfrm>
          <a:prstGeom prst="rect">
            <a:avLst/>
          </a:prstGeom>
        </p:spPr>
        <p:txBody>
          <a:bodyPr wrap="square">
            <a:spAutoFit/>
          </a:bodyPr>
          <a:lstStyle/>
          <a:p>
            <a:r>
              <a:rPr lang="he-IL" sz="3200" dirty="0">
                <a:solidFill>
                  <a:srgbClr val="192A72"/>
                </a:solidFill>
                <a:latin typeface="Varela Round" panose="00000500000000000000" pitchFamily="2" charset="-79"/>
                <a:cs typeface="Varela Round" panose="00000500000000000000" pitchFamily="2" charset="-79"/>
              </a:rPr>
              <a:t>לזירת התאונה הוזעק חובש מנוסה.</a:t>
            </a:r>
          </a:p>
        </p:txBody>
      </p:sp>
      <p:sp>
        <p:nvSpPr>
          <p:cNvPr id="16" name="מציין מיקום טקסט 2">
            <a:extLst>
              <a:ext uri="{FF2B5EF4-FFF2-40B4-BE49-F238E27FC236}">
                <a16:creationId xmlns:a16="http://schemas.microsoft.com/office/drawing/2014/main" id="{3E6EDE52-B268-4FEB-991D-2EC4613EA41B}"/>
              </a:ext>
            </a:extLst>
          </p:cNvPr>
          <p:cNvSpPr txBox="1">
            <a:spLocks/>
          </p:cNvSpPr>
          <p:nvPr/>
        </p:nvSpPr>
        <p:spPr>
          <a:xfrm>
            <a:off x="6373905" y="2222191"/>
            <a:ext cx="5514617"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800" b="0" dirty="0">
                <a:solidFill>
                  <a:srgbClr val="92D050"/>
                </a:solidFill>
              </a:rPr>
              <a:t>הוא </a:t>
            </a:r>
            <a:r>
              <a:rPr lang="he-IL" sz="2400" dirty="0">
                <a:solidFill>
                  <a:srgbClr val="92D050"/>
                </a:solidFill>
              </a:rPr>
              <a:t>חובש</a:t>
            </a:r>
            <a:r>
              <a:rPr lang="he-IL" sz="1800" b="0" dirty="0">
                <a:solidFill>
                  <a:srgbClr val="92D050"/>
                </a:solidFill>
              </a:rPr>
              <a:t> את הפצוע. / הוא </a:t>
            </a:r>
            <a:r>
              <a:rPr lang="he-IL" sz="2400" dirty="0">
                <a:solidFill>
                  <a:srgbClr val="92D050"/>
                </a:solidFill>
              </a:rPr>
              <a:t>חבש</a:t>
            </a:r>
            <a:r>
              <a:rPr lang="he-IL" sz="1800" b="0" dirty="0">
                <a:solidFill>
                  <a:srgbClr val="92D050"/>
                </a:solidFill>
              </a:rPr>
              <a:t> את הפצוע.</a:t>
            </a:r>
          </a:p>
        </p:txBody>
      </p:sp>
      <p:sp>
        <p:nvSpPr>
          <p:cNvPr id="17" name="מציין מיקום טקסט 2">
            <a:extLst>
              <a:ext uri="{FF2B5EF4-FFF2-40B4-BE49-F238E27FC236}">
                <a16:creationId xmlns:a16="http://schemas.microsoft.com/office/drawing/2014/main" id="{9A4467FE-2F6B-4EC9-B914-EC3101BB4F96}"/>
              </a:ext>
            </a:extLst>
          </p:cNvPr>
          <p:cNvSpPr txBox="1">
            <a:spLocks/>
          </p:cNvSpPr>
          <p:nvPr/>
        </p:nvSpPr>
        <p:spPr>
          <a:xfrm>
            <a:off x="375196" y="2222191"/>
            <a:ext cx="6271728"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800" b="0" dirty="0">
                <a:solidFill>
                  <a:srgbClr val="92D050"/>
                </a:solidFill>
              </a:rPr>
              <a:t>החיסון </a:t>
            </a:r>
            <a:r>
              <a:rPr lang="he-IL" sz="2400" dirty="0">
                <a:solidFill>
                  <a:srgbClr val="92D050"/>
                </a:solidFill>
              </a:rPr>
              <a:t>מנוסה</a:t>
            </a:r>
            <a:r>
              <a:rPr lang="he-IL" sz="1800" b="0" dirty="0">
                <a:solidFill>
                  <a:srgbClr val="92D050"/>
                </a:solidFill>
              </a:rPr>
              <a:t> על בני אדם. / החיסון </a:t>
            </a:r>
            <a:r>
              <a:rPr lang="he-IL" sz="2400" dirty="0">
                <a:solidFill>
                  <a:srgbClr val="92D050"/>
                </a:solidFill>
              </a:rPr>
              <a:t>ינוסה</a:t>
            </a:r>
            <a:r>
              <a:rPr lang="he-IL" sz="1800" b="0" dirty="0">
                <a:solidFill>
                  <a:srgbClr val="92D050"/>
                </a:solidFill>
              </a:rPr>
              <a:t> על בני אדם.</a:t>
            </a:r>
          </a:p>
        </p:txBody>
      </p:sp>
      <p:sp>
        <p:nvSpPr>
          <p:cNvPr id="19" name="תיבת טקסט 18">
            <a:extLst>
              <a:ext uri="{FF2B5EF4-FFF2-40B4-BE49-F238E27FC236}">
                <a16:creationId xmlns:a16="http://schemas.microsoft.com/office/drawing/2014/main" id="{F03CA0D7-7812-4A8F-920D-E8880A4C0446}"/>
              </a:ext>
            </a:extLst>
          </p:cNvPr>
          <p:cNvSpPr txBox="1"/>
          <p:nvPr/>
        </p:nvSpPr>
        <p:spPr>
          <a:xfrm>
            <a:off x="2199799" y="2935166"/>
            <a:ext cx="9523326" cy="1092607"/>
          </a:xfrm>
          <a:prstGeom prst="rect">
            <a:avLst/>
          </a:prstGeom>
          <a:noFill/>
          <a:ln w="19050">
            <a:solidFill>
              <a:schemeClr val="tx1"/>
            </a:solidFill>
          </a:ln>
        </p:spPr>
        <p:txBody>
          <a:bodyPr wrap="square" rtlCol="1">
            <a:spAutoFit/>
          </a:bodyPr>
          <a:lstStyle/>
          <a:p>
            <a:r>
              <a:rPr lang="he-IL" sz="2800" dirty="0">
                <a:solidFill>
                  <a:srgbClr val="12B4BC"/>
                </a:solidFill>
                <a:latin typeface="Varela Round" panose="00000500000000000000" pitchFamily="2" charset="-79"/>
                <a:cs typeface="Varela Round" panose="00000500000000000000" pitchFamily="2" charset="-79"/>
              </a:rPr>
              <a:t>אבל, לא לכל צורות הבינוני יש שימוש כ</a:t>
            </a:r>
            <a:r>
              <a:rPr lang="he-IL" sz="2800" u="sng" dirty="0">
                <a:solidFill>
                  <a:srgbClr val="12B4BC"/>
                </a:solidFill>
                <a:latin typeface="Varela Round" panose="00000500000000000000" pitchFamily="2" charset="-79"/>
                <a:cs typeface="Varela Round" panose="00000500000000000000" pitchFamily="2" charset="-79"/>
              </a:rPr>
              <a:t>פועל</a:t>
            </a:r>
            <a:r>
              <a:rPr lang="he-IL" sz="2800" dirty="0">
                <a:solidFill>
                  <a:srgbClr val="12B4BC"/>
                </a:solidFill>
                <a:latin typeface="Varela Round" panose="00000500000000000000" pitchFamily="2" charset="-79"/>
                <a:cs typeface="Varela Round" panose="00000500000000000000" pitchFamily="2" charset="-79"/>
              </a:rPr>
              <a:t> בעברית החדשה.</a:t>
            </a:r>
          </a:p>
          <a:p>
            <a:endParaRPr lang="he-IL" sz="2800" dirty="0">
              <a:solidFill>
                <a:srgbClr val="12B4BC"/>
              </a:solidFill>
              <a:latin typeface="Varela Round" panose="00000500000000000000" pitchFamily="2" charset="-79"/>
              <a:cs typeface="Varela Round" panose="00000500000000000000" pitchFamily="2" charset="-79"/>
            </a:endParaRPr>
          </a:p>
          <a:p>
            <a:endParaRPr lang="he-IL" sz="800" dirty="0">
              <a:solidFill>
                <a:srgbClr val="12B4BC"/>
              </a:solidFill>
              <a:latin typeface="Varela Round" panose="00000500000000000000" pitchFamily="2" charset="-79"/>
              <a:cs typeface="Varela Round" panose="00000500000000000000" pitchFamily="2" charset="-79"/>
            </a:endParaRPr>
          </a:p>
        </p:txBody>
      </p:sp>
      <p:sp>
        <p:nvSpPr>
          <p:cNvPr id="6" name="מלבן 5">
            <a:extLst>
              <a:ext uri="{FF2B5EF4-FFF2-40B4-BE49-F238E27FC236}">
                <a16:creationId xmlns:a16="http://schemas.microsoft.com/office/drawing/2014/main" id="{153CD211-3267-4E0B-93F6-104A8AD79D34}"/>
              </a:ext>
            </a:extLst>
          </p:cNvPr>
          <p:cNvSpPr/>
          <p:nvPr/>
        </p:nvSpPr>
        <p:spPr>
          <a:xfrm>
            <a:off x="10739437" y="3429000"/>
            <a:ext cx="983687" cy="523220"/>
          </a:xfrm>
          <a:prstGeom prst="rect">
            <a:avLst/>
          </a:prstGeom>
        </p:spPr>
        <p:txBody>
          <a:bodyPr wrap="square">
            <a:spAutoFit/>
          </a:bodyPr>
          <a:lstStyle/>
          <a:p>
            <a:r>
              <a:rPr lang="he-IL" sz="2800" dirty="0">
                <a:solidFill>
                  <a:srgbClr val="192A72"/>
                </a:solidFill>
                <a:latin typeface="Varela Round" panose="00000500000000000000" pitchFamily="2" charset="-79"/>
                <a:cs typeface="Varela Round" panose="00000500000000000000" pitchFamily="2" charset="-79"/>
              </a:rPr>
              <a:t>רוֹפֵא</a:t>
            </a:r>
          </a:p>
        </p:txBody>
      </p:sp>
      <p:sp>
        <p:nvSpPr>
          <p:cNvPr id="7" name="מלבן 6">
            <a:extLst>
              <a:ext uri="{FF2B5EF4-FFF2-40B4-BE49-F238E27FC236}">
                <a16:creationId xmlns:a16="http://schemas.microsoft.com/office/drawing/2014/main" id="{47BDB990-BE0E-41CF-86E0-FE4FC6F48CF0}"/>
              </a:ext>
            </a:extLst>
          </p:cNvPr>
          <p:cNvSpPr/>
          <p:nvPr/>
        </p:nvSpPr>
        <p:spPr>
          <a:xfrm>
            <a:off x="5389456" y="3863398"/>
            <a:ext cx="231153" cy="307777"/>
          </a:xfrm>
          <a:prstGeom prst="rect">
            <a:avLst/>
          </a:prstGeom>
        </p:spPr>
        <p:txBody>
          <a:bodyPr wrap="none">
            <a:spAutoFit/>
          </a:bodyPr>
          <a:lstStyle/>
          <a:p>
            <a:r>
              <a:rPr lang="he-IL" sz="1400" dirty="0">
                <a:solidFill>
                  <a:srgbClr val="12B4BC"/>
                </a:solidFill>
                <a:latin typeface="Varela Round" panose="00000500000000000000" pitchFamily="2" charset="-79"/>
                <a:cs typeface="Varela Round" panose="00000500000000000000" pitchFamily="2" charset="-79"/>
              </a:rPr>
              <a:t> </a:t>
            </a:r>
            <a:endParaRPr lang="he-IL" sz="1400" dirty="0"/>
          </a:p>
        </p:txBody>
      </p:sp>
      <p:sp>
        <p:nvSpPr>
          <p:cNvPr id="8" name="מלבן 7">
            <a:extLst>
              <a:ext uri="{FF2B5EF4-FFF2-40B4-BE49-F238E27FC236}">
                <a16:creationId xmlns:a16="http://schemas.microsoft.com/office/drawing/2014/main" id="{8BED9CE5-3858-4145-B3A0-7916BBD318AD}"/>
              </a:ext>
            </a:extLst>
          </p:cNvPr>
          <p:cNvSpPr/>
          <p:nvPr/>
        </p:nvSpPr>
        <p:spPr>
          <a:xfrm>
            <a:off x="9166409" y="3433347"/>
            <a:ext cx="1244495" cy="523220"/>
          </a:xfrm>
          <a:prstGeom prst="rect">
            <a:avLst/>
          </a:prstGeom>
        </p:spPr>
        <p:txBody>
          <a:bodyPr wrap="square">
            <a:spAutoFit/>
          </a:bodyPr>
          <a:lstStyle/>
          <a:p>
            <a:r>
              <a:rPr lang="he-IL" sz="2800" dirty="0">
                <a:solidFill>
                  <a:srgbClr val="192A72"/>
                </a:solidFill>
                <a:latin typeface="Varela Round" panose="00000500000000000000" pitchFamily="2" charset="-79"/>
                <a:cs typeface="Varela Round" panose="00000500000000000000" pitchFamily="2" charset="-79"/>
              </a:rPr>
              <a:t>מַצְבִּיא</a:t>
            </a:r>
          </a:p>
        </p:txBody>
      </p:sp>
      <p:sp>
        <p:nvSpPr>
          <p:cNvPr id="9" name="מלבן 8">
            <a:extLst>
              <a:ext uri="{FF2B5EF4-FFF2-40B4-BE49-F238E27FC236}">
                <a16:creationId xmlns:a16="http://schemas.microsoft.com/office/drawing/2014/main" id="{51712B4A-5F23-405A-957A-7C60B8DCDF7A}"/>
              </a:ext>
            </a:extLst>
          </p:cNvPr>
          <p:cNvSpPr/>
          <p:nvPr/>
        </p:nvSpPr>
        <p:spPr>
          <a:xfrm>
            <a:off x="8082500" y="3433347"/>
            <a:ext cx="755376" cy="523220"/>
          </a:xfrm>
          <a:prstGeom prst="rect">
            <a:avLst/>
          </a:prstGeom>
        </p:spPr>
        <p:txBody>
          <a:bodyPr wrap="square">
            <a:spAutoFit/>
          </a:bodyPr>
          <a:lstStyle/>
          <a:p>
            <a:r>
              <a:rPr lang="he-IL" sz="2800" dirty="0">
                <a:solidFill>
                  <a:srgbClr val="192A72"/>
                </a:solidFill>
                <a:latin typeface="Varela Round" panose="00000500000000000000" pitchFamily="2" charset="-79"/>
                <a:cs typeface="Varela Round" panose="00000500000000000000" pitchFamily="2" charset="-79"/>
              </a:rPr>
              <a:t>נִרְגָּן</a:t>
            </a:r>
          </a:p>
        </p:txBody>
      </p:sp>
      <p:sp>
        <p:nvSpPr>
          <p:cNvPr id="10" name="מלבן 9">
            <a:extLst>
              <a:ext uri="{FF2B5EF4-FFF2-40B4-BE49-F238E27FC236}">
                <a16:creationId xmlns:a16="http://schemas.microsoft.com/office/drawing/2014/main" id="{BCC84DE5-312E-42A1-ABB0-655D9CFA2747}"/>
              </a:ext>
            </a:extLst>
          </p:cNvPr>
          <p:cNvSpPr/>
          <p:nvPr/>
        </p:nvSpPr>
        <p:spPr>
          <a:xfrm>
            <a:off x="6770279" y="3435866"/>
            <a:ext cx="978260" cy="523220"/>
          </a:xfrm>
          <a:prstGeom prst="rect">
            <a:avLst/>
          </a:prstGeom>
        </p:spPr>
        <p:txBody>
          <a:bodyPr wrap="square">
            <a:spAutoFit/>
          </a:bodyPr>
          <a:lstStyle/>
          <a:p>
            <a:r>
              <a:rPr lang="he-IL" sz="2800" dirty="0">
                <a:solidFill>
                  <a:srgbClr val="192A72"/>
                </a:solidFill>
                <a:latin typeface="Varela Round" panose="00000500000000000000" pitchFamily="2" charset="-79"/>
                <a:cs typeface="Varela Round" panose="00000500000000000000" pitchFamily="2" charset="-79"/>
              </a:rPr>
              <a:t>סוֹהֵר</a:t>
            </a:r>
          </a:p>
        </p:txBody>
      </p:sp>
      <p:sp>
        <p:nvSpPr>
          <p:cNvPr id="11" name="מלבן 10">
            <a:extLst>
              <a:ext uri="{FF2B5EF4-FFF2-40B4-BE49-F238E27FC236}">
                <a16:creationId xmlns:a16="http://schemas.microsoft.com/office/drawing/2014/main" id="{5E517B56-8108-4CDA-836F-A9E9E4AB12E5}"/>
              </a:ext>
            </a:extLst>
          </p:cNvPr>
          <p:cNvSpPr/>
          <p:nvPr/>
        </p:nvSpPr>
        <p:spPr>
          <a:xfrm>
            <a:off x="5519036" y="3428813"/>
            <a:ext cx="917282" cy="523220"/>
          </a:xfrm>
          <a:prstGeom prst="rect">
            <a:avLst/>
          </a:prstGeom>
        </p:spPr>
        <p:txBody>
          <a:bodyPr wrap="square">
            <a:spAutoFit/>
          </a:bodyPr>
          <a:lstStyle/>
          <a:p>
            <a:r>
              <a:rPr lang="he-IL" sz="2800" dirty="0">
                <a:solidFill>
                  <a:srgbClr val="192A72"/>
                </a:solidFill>
                <a:latin typeface="Varela Round" panose="00000500000000000000" pitchFamily="2" charset="-79"/>
                <a:cs typeface="Varela Round" panose="00000500000000000000" pitchFamily="2" charset="-79"/>
              </a:rPr>
              <a:t>מוּזָר</a:t>
            </a:r>
          </a:p>
        </p:txBody>
      </p:sp>
      <p:sp>
        <p:nvSpPr>
          <p:cNvPr id="12" name="מלבן 11">
            <a:extLst>
              <a:ext uri="{FF2B5EF4-FFF2-40B4-BE49-F238E27FC236}">
                <a16:creationId xmlns:a16="http://schemas.microsoft.com/office/drawing/2014/main" id="{9DFBD763-00CE-411C-88BA-EDB298061462}"/>
              </a:ext>
            </a:extLst>
          </p:cNvPr>
          <p:cNvSpPr/>
          <p:nvPr/>
        </p:nvSpPr>
        <p:spPr>
          <a:xfrm>
            <a:off x="4209657" y="3428813"/>
            <a:ext cx="845838" cy="523220"/>
          </a:xfrm>
          <a:prstGeom prst="rect">
            <a:avLst/>
          </a:prstGeom>
        </p:spPr>
        <p:txBody>
          <a:bodyPr wrap="square">
            <a:spAutoFit/>
          </a:bodyPr>
          <a:lstStyle/>
          <a:p>
            <a:r>
              <a:rPr lang="he-IL" sz="2800" dirty="0">
                <a:solidFill>
                  <a:srgbClr val="192A72"/>
                </a:solidFill>
                <a:latin typeface="Varela Round" panose="00000500000000000000" pitchFamily="2" charset="-79"/>
                <a:cs typeface="Varela Round" panose="00000500000000000000" pitchFamily="2" charset="-79"/>
              </a:rPr>
              <a:t>סוֹכֵן</a:t>
            </a:r>
          </a:p>
        </p:txBody>
      </p:sp>
      <p:sp>
        <p:nvSpPr>
          <p:cNvPr id="20" name="מלבן 19">
            <a:extLst>
              <a:ext uri="{FF2B5EF4-FFF2-40B4-BE49-F238E27FC236}">
                <a16:creationId xmlns:a16="http://schemas.microsoft.com/office/drawing/2014/main" id="{8385FACB-D8BE-49C6-B79D-F77FB80F7231}"/>
              </a:ext>
            </a:extLst>
          </p:cNvPr>
          <p:cNvSpPr/>
          <p:nvPr/>
        </p:nvSpPr>
        <p:spPr>
          <a:xfrm>
            <a:off x="2812947" y="3392044"/>
            <a:ext cx="1059907" cy="540533"/>
          </a:xfrm>
          <a:prstGeom prst="rect">
            <a:avLst/>
          </a:prstGeom>
        </p:spPr>
        <p:txBody>
          <a:bodyPr wrap="none">
            <a:spAutoFit/>
          </a:bodyPr>
          <a:lstStyle/>
          <a:p>
            <a:pPr>
              <a:lnSpc>
                <a:spcPct val="107000"/>
              </a:lnSpc>
              <a:spcAft>
                <a:spcPts val="800"/>
              </a:spcAft>
            </a:pPr>
            <a:r>
              <a:rPr lang="he-IL" sz="2800" dirty="0" err="1">
                <a:solidFill>
                  <a:srgbClr val="192A72"/>
                </a:solidFill>
                <a:latin typeface="Varela Round" panose="00000500000000000000" pitchFamily="2" charset="-79"/>
                <a:cs typeface="Varela Round" panose="00000500000000000000" pitchFamily="2" charset="-79"/>
              </a:rPr>
              <a:t>מְצֹרָע</a:t>
            </a:r>
            <a:endParaRPr lang="en-US" sz="2800" dirty="0">
              <a:solidFill>
                <a:srgbClr val="192A72"/>
              </a:solidFill>
              <a:latin typeface="Varela Round" panose="00000500000000000000" pitchFamily="2" charset="-79"/>
              <a:cs typeface="Varela Round" panose="00000500000000000000" pitchFamily="2" charset="-79"/>
            </a:endParaRPr>
          </a:p>
        </p:txBody>
      </p:sp>
      <p:sp>
        <p:nvSpPr>
          <p:cNvPr id="21" name="תיבת טקסט 20">
            <a:extLst>
              <a:ext uri="{FF2B5EF4-FFF2-40B4-BE49-F238E27FC236}">
                <a16:creationId xmlns:a16="http://schemas.microsoft.com/office/drawing/2014/main" id="{B82EC38D-3897-4DEB-99DC-3D5C0CBFEAEE}"/>
              </a:ext>
            </a:extLst>
          </p:cNvPr>
          <p:cNvSpPr txBox="1"/>
          <p:nvPr/>
        </p:nvSpPr>
        <p:spPr>
          <a:xfrm>
            <a:off x="5389456" y="4528473"/>
            <a:ext cx="6333668" cy="523220"/>
          </a:xfrm>
          <a:prstGeom prst="rect">
            <a:avLst/>
          </a:prstGeom>
          <a:noFill/>
          <a:ln w="19050">
            <a:solidFill>
              <a:schemeClr val="tx1"/>
            </a:solidFill>
          </a:ln>
        </p:spPr>
        <p:txBody>
          <a:bodyPr wrap="square" rtlCol="1">
            <a:spAutoFit/>
          </a:bodyPr>
          <a:lstStyle/>
          <a:p>
            <a:r>
              <a:rPr lang="he-IL" sz="2800" dirty="0">
                <a:solidFill>
                  <a:srgbClr val="12B4BC"/>
                </a:solidFill>
                <a:latin typeface="Varela Round" panose="00000500000000000000" pitchFamily="2" charset="-79"/>
                <a:cs typeface="Varela Round" panose="00000500000000000000" pitchFamily="2" charset="-79"/>
              </a:rPr>
              <a:t>לכן, כדאי להיעזר גם בבדיקת המשקלים.</a:t>
            </a:r>
          </a:p>
        </p:txBody>
      </p:sp>
      <p:sp>
        <p:nvSpPr>
          <p:cNvPr id="22" name="מציין מיקום טקסט 2">
            <a:extLst>
              <a:ext uri="{FF2B5EF4-FFF2-40B4-BE49-F238E27FC236}">
                <a16:creationId xmlns:a16="http://schemas.microsoft.com/office/drawing/2014/main" id="{B7D19348-4235-4F5A-9008-44D660496778}"/>
              </a:ext>
            </a:extLst>
          </p:cNvPr>
          <p:cNvSpPr txBox="1">
            <a:spLocks/>
          </p:cNvSpPr>
          <p:nvPr/>
        </p:nvSpPr>
        <p:spPr>
          <a:xfrm>
            <a:off x="10891377" y="3988473"/>
            <a:ext cx="937722"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800" b="0" dirty="0">
                <a:solidFill>
                  <a:srgbClr val="92D050"/>
                </a:solidFill>
              </a:rPr>
              <a:t>קוֹטֵל</a:t>
            </a:r>
          </a:p>
        </p:txBody>
      </p:sp>
      <p:sp>
        <p:nvSpPr>
          <p:cNvPr id="23" name="מציין מיקום טקסט 2">
            <a:extLst>
              <a:ext uri="{FF2B5EF4-FFF2-40B4-BE49-F238E27FC236}">
                <a16:creationId xmlns:a16="http://schemas.microsoft.com/office/drawing/2014/main" id="{F04BD5ED-DAA3-419B-9570-678150F97EDA}"/>
              </a:ext>
            </a:extLst>
          </p:cNvPr>
          <p:cNvSpPr txBox="1">
            <a:spLocks/>
          </p:cNvSpPr>
          <p:nvPr/>
        </p:nvSpPr>
        <p:spPr>
          <a:xfrm>
            <a:off x="9372801" y="3988473"/>
            <a:ext cx="1019249"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800" b="0" dirty="0" err="1">
                <a:solidFill>
                  <a:srgbClr val="92D050"/>
                </a:solidFill>
              </a:rPr>
              <a:t>מַקְטִיל</a:t>
            </a:r>
            <a:endParaRPr lang="he-IL" sz="1800" b="0" dirty="0">
              <a:solidFill>
                <a:srgbClr val="92D050"/>
              </a:solidFill>
            </a:endParaRPr>
          </a:p>
        </p:txBody>
      </p:sp>
      <p:sp>
        <p:nvSpPr>
          <p:cNvPr id="24" name="מציין מיקום טקסט 2">
            <a:extLst>
              <a:ext uri="{FF2B5EF4-FFF2-40B4-BE49-F238E27FC236}">
                <a16:creationId xmlns:a16="http://schemas.microsoft.com/office/drawing/2014/main" id="{7E1E6DF3-A595-4AF5-B3D8-5450009E00F9}"/>
              </a:ext>
            </a:extLst>
          </p:cNvPr>
          <p:cNvSpPr txBox="1">
            <a:spLocks/>
          </p:cNvSpPr>
          <p:nvPr/>
        </p:nvSpPr>
        <p:spPr>
          <a:xfrm>
            <a:off x="7971249" y="3988473"/>
            <a:ext cx="1019249"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800" b="0" dirty="0">
                <a:solidFill>
                  <a:srgbClr val="92D050"/>
                </a:solidFill>
              </a:rPr>
              <a:t>נִקְטָל</a:t>
            </a:r>
          </a:p>
        </p:txBody>
      </p:sp>
      <p:sp>
        <p:nvSpPr>
          <p:cNvPr id="25" name="מציין מיקום טקסט 2">
            <a:extLst>
              <a:ext uri="{FF2B5EF4-FFF2-40B4-BE49-F238E27FC236}">
                <a16:creationId xmlns:a16="http://schemas.microsoft.com/office/drawing/2014/main" id="{08D3CDEF-5785-4766-B89B-DFC938A417B9}"/>
              </a:ext>
            </a:extLst>
          </p:cNvPr>
          <p:cNvSpPr txBox="1">
            <a:spLocks/>
          </p:cNvSpPr>
          <p:nvPr/>
        </p:nvSpPr>
        <p:spPr>
          <a:xfrm>
            <a:off x="6814124" y="3988473"/>
            <a:ext cx="1019249"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800" b="0" dirty="0">
                <a:solidFill>
                  <a:srgbClr val="92D050"/>
                </a:solidFill>
              </a:rPr>
              <a:t>קוֹטֵל</a:t>
            </a:r>
          </a:p>
        </p:txBody>
      </p:sp>
      <p:sp>
        <p:nvSpPr>
          <p:cNvPr id="26" name="מציין מיקום טקסט 2">
            <a:extLst>
              <a:ext uri="{FF2B5EF4-FFF2-40B4-BE49-F238E27FC236}">
                <a16:creationId xmlns:a16="http://schemas.microsoft.com/office/drawing/2014/main" id="{BDA80442-25A1-47A6-834A-B74F9C29733C}"/>
              </a:ext>
            </a:extLst>
          </p:cNvPr>
          <p:cNvSpPr txBox="1">
            <a:spLocks/>
          </p:cNvSpPr>
          <p:nvPr/>
        </p:nvSpPr>
        <p:spPr>
          <a:xfrm>
            <a:off x="5578420" y="3988473"/>
            <a:ext cx="1019249"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800" b="0" dirty="0">
                <a:solidFill>
                  <a:srgbClr val="92D050"/>
                </a:solidFill>
              </a:rPr>
              <a:t>מֻקְטָל</a:t>
            </a:r>
          </a:p>
        </p:txBody>
      </p:sp>
      <p:sp>
        <p:nvSpPr>
          <p:cNvPr id="27" name="מציין מיקום טקסט 2">
            <a:extLst>
              <a:ext uri="{FF2B5EF4-FFF2-40B4-BE49-F238E27FC236}">
                <a16:creationId xmlns:a16="http://schemas.microsoft.com/office/drawing/2014/main" id="{32315851-28D2-4B17-AA0C-1265C1FE6C06}"/>
              </a:ext>
            </a:extLst>
          </p:cNvPr>
          <p:cNvSpPr txBox="1">
            <a:spLocks/>
          </p:cNvSpPr>
          <p:nvPr/>
        </p:nvSpPr>
        <p:spPr>
          <a:xfrm>
            <a:off x="4136089" y="3988473"/>
            <a:ext cx="1019249"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800" b="0" dirty="0">
                <a:solidFill>
                  <a:srgbClr val="92D050"/>
                </a:solidFill>
              </a:rPr>
              <a:t>קוֹטֵל</a:t>
            </a:r>
          </a:p>
        </p:txBody>
      </p:sp>
      <p:sp>
        <p:nvSpPr>
          <p:cNvPr id="28" name="מציין מיקום טקסט 2">
            <a:extLst>
              <a:ext uri="{FF2B5EF4-FFF2-40B4-BE49-F238E27FC236}">
                <a16:creationId xmlns:a16="http://schemas.microsoft.com/office/drawing/2014/main" id="{38FD292C-3941-4851-A22D-7AD30D16AC86}"/>
              </a:ext>
            </a:extLst>
          </p:cNvPr>
          <p:cNvSpPr txBox="1">
            <a:spLocks/>
          </p:cNvSpPr>
          <p:nvPr/>
        </p:nvSpPr>
        <p:spPr>
          <a:xfrm>
            <a:off x="2898270" y="3992965"/>
            <a:ext cx="1019249"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800" b="0" dirty="0">
                <a:solidFill>
                  <a:srgbClr val="92D050"/>
                </a:solidFill>
              </a:rPr>
              <a:t>מְקֻטָּל</a:t>
            </a:r>
          </a:p>
        </p:txBody>
      </p:sp>
      <p:sp>
        <p:nvSpPr>
          <p:cNvPr id="29" name="מלבן 28">
            <a:extLst>
              <a:ext uri="{FF2B5EF4-FFF2-40B4-BE49-F238E27FC236}">
                <a16:creationId xmlns:a16="http://schemas.microsoft.com/office/drawing/2014/main" id="{636D2A95-6F56-463C-A7B2-65582E22ECAE}"/>
              </a:ext>
            </a:extLst>
          </p:cNvPr>
          <p:cNvSpPr/>
          <p:nvPr/>
        </p:nvSpPr>
        <p:spPr>
          <a:xfrm>
            <a:off x="6975836" y="1817618"/>
            <a:ext cx="995413" cy="335886"/>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מלבן 29">
            <a:extLst>
              <a:ext uri="{FF2B5EF4-FFF2-40B4-BE49-F238E27FC236}">
                <a16:creationId xmlns:a16="http://schemas.microsoft.com/office/drawing/2014/main" id="{B45A746A-C298-4804-BCD2-28A4B8616907}"/>
              </a:ext>
            </a:extLst>
          </p:cNvPr>
          <p:cNvSpPr/>
          <p:nvPr/>
        </p:nvSpPr>
        <p:spPr>
          <a:xfrm>
            <a:off x="5799857" y="1817618"/>
            <a:ext cx="1051975" cy="335886"/>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6566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9" grpId="0" animBg="1"/>
      <p:bldP spid="6" grpId="0"/>
      <p:bldP spid="8" grpId="0"/>
      <p:bldP spid="9" grpId="0"/>
      <p:bldP spid="10" grpId="0"/>
      <p:bldP spid="11" grpId="0"/>
      <p:bldP spid="12" grpId="0"/>
      <p:bldP spid="20" grpId="0"/>
      <p:bldP spid="21" grpId="0" animBg="1"/>
      <p:bldP spid="22" grpId="0"/>
      <p:bldP spid="23" grpId="0"/>
      <p:bldP spid="24" grpId="0"/>
      <p:bldP spid="25" grpId="0"/>
      <p:bldP spid="26" grpId="0"/>
      <p:bldP spid="27" grpId="0"/>
      <p:bldP spid="28" grpId="0"/>
      <p:bldP spid="29" grpId="0" animBg="1"/>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43E735-71F8-4FD3-8582-6A6F39F3C375}"/>
              </a:ext>
            </a:extLst>
          </p:cNvPr>
          <p:cNvSpPr>
            <a:spLocks noGrp="1"/>
          </p:cNvSpPr>
          <p:nvPr>
            <p:ph type="title"/>
          </p:nvPr>
        </p:nvSpPr>
        <p:spPr/>
        <p:txBody>
          <a:bodyPr/>
          <a:lstStyle/>
          <a:p>
            <a:r>
              <a:rPr lang="he-IL" dirty="0"/>
              <a:t>תרגול מבחינות בגרות</a:t>
            </a:r>
          </a:p>
        </p:txBody>
      </p:sp>
      <p:pic>
        <p:nvPicPr>
          <p:cNvPr id="5" name="תמונה 4">
            <a:extLst>
              <a:ext uri="{FF2B5EF4-FFF2-40B4-BE49-F238E27FC236}">
                <a16:creationId xmlns:a16="http://schemas.microsoft.com/office/drawing/2014/main" id="{B4154F7D-5F9F-4DC2-AB6F-76542D743AE0}"/>
              </a:ext>
            </a:extLst>
          </p:cNvPr>
          <p:cNvPicPr>
            <a:picLocks noChangeAspect="1"/>
          </p:cNvPicPr>
          <p:nvPr/>
        </p:nvPicPr>
        <p:blipFill rotWithShape="1">
          <a:blip r:embed="rId2"/>
          <a:srcRect l="15078" t="17870" r="21366" b="13539"/>
          <a:stretch/>
        </p:blipFill>
        <p:spPr>
          <a:xfrm>
            <a:off x="754145" y="1327376"/>
            <a:ext cx="7748834" cy="4703976"/>
          </a:xfrm>
          <a:prstGeom prst="rect">
            <a:avLst/>
          </a:prstGeom>
        </p:spPr>
      </p:pic>
      <p:sp>
        <p:nvSpPr>
          <p:cNvPr id="6" name="מלבן 5">
            <a:extLst>
              <a:ext uri="{FF2B5EF4-FFF2-40B4-BE49-F238E27FC236}">
                <a16:creationId xmlns:a16="http://schemas.microsoft.com/office/drawing/2014/main" id="{E8BF507A-7888-44E9-9159-AE58324EB701}"/>
              </a:ext>
            </a:extLst>
          </p:cNvPr>
          <p:cNvSpPr/>
          <p:nvPr/>
        </p:nvSpPr>
        <p:spPr>
          <a:xfrm>
            <a:off x="685930" y="1225485"/>
            <a:ext cx="7748834" cy="4918987"/>
          </a:xfrm>
          <a:prstGeom prst="rect">
            <a:avLst/>
          </a:prstGeom>
          <a:noFill/>
          <a:ln w="28575">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8" name="מחבר ישר 7">
            <a:extLst>
              <a:ext uri="{FF2B5EF4-FFF2-40B4-BE49-F238E27FC236}">
                <a16:creationId xmlns:a16="http://schemas.microsoft.com/office/drawing/2014/main" id="{A7E86532-9F48-479D-BF2C-6FF0F85DBEF5}"/>
              </a:ext>
            </a:extLst>
          </p:cNvPr>
          <p:cNvCxnSpPr>
            <a:cxnSpLocks/>
          </p:cNvCxnSpPr>
          <p:nvPr/>
        </p:nvCxnSpPr>
        <p:spPr>
          <a:xfrm flipH="1">
            <a:off x="904875" y="4354594"/>
            <a:ext cx="740568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 name="מחבר ישר 10">
            <a:extLst>
              <a:ext uri="{FF2B5EF4-FFF2-40B4-BE49-F238E27FC236}">
                <a16:creationId xmlns:a16="http://schemas.microsoft.com/office/drawing/2014/main" id="{BF4137EC-E4BF-4DC3-9289-1C644A99A641}"/>
              </a:ext>
            </a:extLst>
          </p:cNvPr>
          <p:cNvCxnSpPr>
            <a:cxnSpLocks/>
          </p:cNvCxnSpPr>
          <p:nvPr/>
        </p:nvCxnSpPr>
        <p:spPr>
          <a:xfrm flipH="1">
            <a:off x="905128" y="5056269"/>
            <a:ext cx="740568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7" name="מלבן 6">
            <a:extLst>
              <a:ext uri="{FF2B5EF4-FFF2-40B4-BE49-F238E27FC236}">
                <a16:creationId xmlns:a16="http://schemas.microsoft.com/office/drawing/2014/main" id="{E39DEBB0-49D5-42C6-9A46-AB62E274FB07}"/>
              </a:ext>
            </a:extLst>
          </p:cNvPr>
          <p:cNvSpPr/>
          <p:nvPr/>
        </p:nvSpPr>
        <p:spPr>
          <a:xfrm>
            <a:off x="6781801" y="1806693"/>
            <a:ext cx="738266" cy="2590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8">
            <a:extLst>
              <a:ext uri="{FF2B5EF4-FFF2-40B4-BE49-F238E27FC236}">
                <a16:creationId xmlns:a16="http://schemas.microsoft.com/office/drawing/2014/main" id="{87E13C24-8555-4E2C-9AE8-7D9FE1F6ACF1}"/>
              </a:ext>
            </a:extLst>
          </p:cNvPr>
          <p:cNvSpPr/>
          <p:nvPr/>
        </p:nvSpPr>
        <p:spPr>
          <a:xfrm>
            <a:off x="5626099" y="1806693"/>
            <a:ext cx="610137" cy="2590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מלבן 9">
            <a:extLst>
              <a:ext uri="{FF2B5EF4-FFF2-40B4-BE49-F238E27FC236}">
                <a16:creationId xmlns:a16="http://schemas.microsoft.com/office/drawing/2014/main" id="{4E70D4C6-FD4D-4A33-9340-69A446831994}"/>
              </a:ext>
            </a:extLst>
          </p:cNvPr>
          <p:cNvSpPr/>
          <p:nvPr/>
        </p:nvSpPr>
        <p:spPr>
          <a:xfrm>
            <a:off x="4892674" y="1806693"/>
            <a:ext cx="699317" cy="2590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מציין מיקום טקסט 2">
            <a:extLst>
              <a:ext uri="{FF2B5EF4-FFF2-40B4-BE49-F238E27FC236}">
                <a16:creationId xmlns:a16="http://schemas.microsoft.com/office/drawing/2014/main" id="{8B12451E-EF56-4C2B-9F75-C0ED935E3A21}"/>
              </a:ext>
            </a:extLst>
          </p:cNvPr>
          <p:cNvSpPr txBox="1">
            <a:spLocks/>
          </p:cNvSpPr>
          <p:nvPr/>
        </p:nvSpPr>
        <p:spPr>
          <a:xfrm>
            <a:off x="6689979" y="3726259"/>
            <a:ext cx="1544693"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2000" b="0" dirty="0">
                <a:solidFill>
                  <a:srgbClr val="92D050"/>
                </a:solidFill>
              </a:rPr>
              <a:t>מתקשים</a:t>
            </a:r>
          </a:p>
        </p:txBody>
      </p:sp>
      <p:sp>
        <p:nvSpPr>
          <p:cNvPr id="13" name="מציין מיקום טקסט 2">
            <a:extLst>
              <a:ext uri="{FF2B5EF4-FFF2-40B4-BE49-F238E27FC236}">
                <a16:creationId xmlns:a16="http://schemas.microsoft.com/office/drawing/2014/main" id="{349F895D-964C-421F-A114-E91D7060D574}"/>
              </a:ext>
            </a:extLst>
          </p:cNvPr>
          <p:cNvSpPr txBox="1">
            <a:spLocks/>
          </p:cNvSpPr>
          <p:nvPr/>
        </p:nvSpPr>
        <p:spPr>
          <a:xfrm>
            <a:off x="4853752" y="3726259"/>
            <a:ext cx="1544693"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2000" b="0" dirty="0">
                <a:solidFill>
                  <a:srgbClr val="92D050"/>
                </a:solidFill>
              </a:rPr>
              <a:t>התפעל</a:t>
            </a:r>
          </a:p>
        </p:txBody>
      </p:sp>
      <p:sp>
        <p:nvSpPr>
          <p:cNvPr id="14" name="מציין מיקום טקסט 2">
            <a:extLst>
              <a:ext uri="{FF2B5EF4-FFF2-40B4-BE49-F238E27FC236}">
                <a16:creationId xmlns:a16="http://schemas.microsoft.com/office/drawing/2014/main" id="{945F2BC8-B9B1-400A-B951-8D7F6E4B72A0}"/>
              </a:ext>
            </a:extLst>
          </p:cNvPr>
          <p:cNvSpPr txBox="1">
            <a:spLocks/>
          </p:cNvSpPr>
          <p:nvPr/>
        </p:nvSpPr>
        <p:spPr>
          <a:xfrm>
            <a:off x="2874262" y="3726259"/>
            <a:ext cx="1544693"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err="1">
                <a:solidFill>
                  <a:srgbClr val="92D050"/>
                </a:solidFill>
              </a:rPr>
              <a:t>קש"י</a:t>
            </a:r>
            <a:r>
              <a:rPr lang="he-IL" sz="2000" b="0" dirty="0">
                <a:solidFill>
                  <a:srgbClr val="92D050"/>
                </a:solidFill>
              </a:rPr>
              <a:t>/ה</a:t>
            </a:r>
          </a:p>
        </p:txBody>
      </p:sp>
      <p:sp>
        <p:nvSpPr>
          <p:cNvPr id="15" name="מציין מיקום טקסט 2">
            <a:extLst>
              <a:ext uri="{FF2B5EF4-FFF2-40B4-BE49-F238E27FC236}">
                <a16:creationId xmlns:a16="http://schemas.microsoft.com/office/drawing/2014/main" id="{BD77EE69-C8DF-48C1-9C4C-4EF0C4FBE978}"/>
              </a:ext>
            </a:extLst>
          </p:cNvPr>
          <p:cNvSpPr txBox="1">
            <a:spLocks/>
          </p:cNvSpPr>
          <p:nvPr/>
        </p:nvSpPr>
        <p:spPr>
          <a:xfrm>
            <a:off x="1041857" y="3726259"/>
            <a:ext cx="1544693"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2000" b="0" dirty="0">
                <a:solidFill>
                  <a:srgbClr val="92D050"/>
                </a:solidFill>
              </a:rPr>
              <a:t>פועל</a:t>
            </a:r>
          </a:p>
        </p:txBody>
      </p:sp>
      <p:sp>
        <p:nvSpPr>
          <p:cNvPr id="16" name="מציין מיקום טקסט 2">
            <a:extLst>
              <a:ext uri="{FF2B5EF4-FFF2-40B4-BE49-F238E27FC236}">
                <a16:creationId xmlns:a16="http://schemas.microsoft.com/office/drawing/2014/main" id="{410617E5-8E72-438F-95E9-3DFA3611D098}"/>
              </a:ext>
            </a:extLst>
          </p:cNvPr>
          <p:cNvSpPr txBox="1">
            <a:spLocks/>
          </p:cNvSpPr>
          <p:nvPr/>
        </p:nvSpPr>
        <p:spPr>
          <a:xfrm>
            <a:off x="6689979" y="4427933"/>
            <a:ext cx="1544693"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2000" b="0" dirty="0">
                <a:solidFill>
                  <a:srgbClr val="92D050"/>
                </a:solidFill>
              </a:rPr>
              <a:t>עובדים</a:t>
            </a:r>
          </a:p>
        </p:txBody>
      </p:sp>
      <p:sp>
        <p:nvSpPr>
          <p:cNvPr id="17" name="מציין מיקום טקסט 2">
            <a:extLst>
              <a:ext uri="{FF2B5EF4-FFF2-40B4-BE49-F238E27FC236}">
                <a16:creationId xmlns:a16="http://schemas.microsoft.com/office/drawing/2014/main" id="{D7C3B508-B3C4-4D09-84B7-AA687E3187E8}"/>
              </a:ext>
            </a:extLst>
          </p:cNvPr>
          <p:cNvSpPr txBox="1">
            <a:spLocks/>
          </p:cNvSpPr>
          <p:nvPr/>
        </p:nvSpPr>
        <p:spPr>
          <a:xfrm>
            <a:off x="4892674" y="4427933"/>
            <a:ext cx="1544693"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2000" b="0" dirty="0">
                <a:solidFill>
                  <a:srgbClr val="92D050"/>
                </a:solidFill>
              </a:rPr>
              <a:t>קל</a:t>
            </a:r>
          </a:p>
        </p:txBody>
      </p:sp>
      <p:sp>
        <p:nvSpPr>
          <p:cNvPr id="18" name="מציין מיקום טקסט 2">
            <a:extLst>
              <a:ext uri="{FF2B5EF4-FFF2-40B4-BE49-F238E27FC236}">
                <a16:creationId xmlns:a16="http://schemas.microsoft.com/office/drawing/2014/main" id="{6FD5C782-D089-4E73-B43B-B91A19A97B1F}"/>
              </a:ext>
            </a:extLst>
          </p:cNvPr>
          <p:cNvSpPr txBox="1">
            <a:spLocks/>
          </p:cNvSpPr>
          <p:nvPr/>
        </p:nvSpPr>
        <p:spPr>
          <a:xfrm>
            <a:off x="3015654" y="4427933"/>
            <a:ext cx="1544693"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2000" b="0" dirty="0" err="1">
                <a:solidFill>
                  <a:srgbClr val="92D050"/>
                </a:solidFill>
              </a:rPr>
              <a:t>עב"ד</a:t>
            </a:r>
            <a:endParaRPr lang="he-IL" sz="2000" b="0" dirty="0">
              <a:solidFill>
                <a:srgbClr val="92D050"/>
              </a:solidFill>
            </a:endParaRPr>
          </a:p>
        </p:txBody>
      </p:sp>
      <p:sp>
        <p:nvSpPr>
          <p:cNvPr id="19" name="מציין מיקום טקסט 2">
            <a:extLst>
              <a:ext uri="{FF2B5EF4-FFF2-40B4-BE49-F238E27FC236}">
                <a16:creationId xmlns:a16="http://schemas.microsoft.com/office/drawing/2014/main" id="{102F699E-D51A-4ADE-9C1D-CCB90B295CAA}"/>
              </a:ext>
            </a:extLst>
          </p:cNvPr>
          <p:cNvSpPr txBox="1">
            <a:spLocks/>
          </p:cNvSpPr>
          <p:nvPr/>
        </p:nvSpPr>
        <p:spPr>
          <a:xfrm>
            <a:off x="1041857" y="4418659"/>
            <a:ext cx="1544693"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2000" b="0" dirty="0">
                <a:solidFill>
                  <a:srgbClr val="92D050"/>
                </a:solidFill>
              </a:rPr>
              <a:t>שם עצם</a:t>
            </a:r>
          </a:p>
        </p:txBody>
      </p:sp>
      <p:sp>
        <p:nvSpPr>
          <p:cNvPr id="20" name="מציין מיקום טקסט 2">
            <a:extLst>
              <a:ext uri="{FF2B5EF4-FFF2-40B4-BE49-F238E27FC236}">
                <a16:creationId xmlns:a16="http://schemas.microsoft.com/office/drawing/2014/main" id="{F59D9674-51B3-4E19-9999-A45B90BD412B}"/>
              </a:ext>
            </a:extLst>
          </p:cNvPr>
          <p:cNvSpPr txBox="1">
            <a:spLocks/>
          </p:cNvSpPr>
          <p:nvPr/>
        </p:nvSpPr>
        <p:spPr>
          <a:xfrm>
            <a:off x="6689978" y="5226528"/>
            <a:ext cx="1544693"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2000" b="0" dirty="0">
                <a:solidFill>
                  <a:srgbClr val="92D050"/>
                </a:solidFill>
              </a:rPr>
              <a:t>מוכשרים</a:t>
            </a:r>
          </a:p>
        </p:txBody>
      </p:sp>
      <p:sp>
        <p:nvSpPr>
          <p:cNvPr id="21" name="מציין מיקום טקסט 2">
            <a:extLst>
              <a:ext uri="{FF2B5EF4-FFF2-40B4-BE49-F238E27FC236}">
                <a16:creationId xmlns:a16="http://schemas.microsoft.com/office/drawing/2014/main" id="{9607E1A1-D75D-471E-891B-0C33BE117CD3}"/>
              </a:ext>
            </a:extLst>
          </p:cNvPr>
          <p:cNvSpPr txBox="1">
            <a:spLocks/>
          </p:cNvSpPr>
          <p:nvPr/>
        </p:nvSpPr>
        <p:spPr>
          <a:xfrm>
            <a:off x="4819644" y="5217944"/>
            <a:ext cx="1544693"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2000" b="0" dirty="0">
                <a:solidFill>
                  <a:srgbClr val="92D050"/>
                </a:solidFill>
              </a:rPr>
              <a:t>הופעל</a:t>
            </a:r>
          </a:p>
        </p:txBody>
      </p:sp>
      <p:sp>
        <p:nvSpPr>
          <p:cNvPr id="22" name="מציין מיקום טקסט 2">
            <a:extLst>
              <a:ext uri="{FF2B5EF4-FFF2-40B4-BE49-F238E27FC236}">
                <a16:creationId xmlns:a16="http://schemas.microsoft.com/office/drawing/2014/main" id="{1ABB4C52-B033-4BFE-80EC-F75095576F84}"/>
              </a:ext>
            </a:extLst>
          </p:cNvPr>
          <p:cNvSpPr txBox="1">
            <a:spLocks/>
          </p:cNvSpPr>
          <p:nvPr/>
        </p:nvSpPr>
        <p:spPr>
          <a:xfrm>
            <a:off x="2988144" y="5217944"/>
            <a:ext cx="1544693"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2000" b="0" dirty="0" err="1">
                <a:solidFill>
                  <a:srgbClr val="92D050"/>
                </a:solidFill>
              </a:rPr>
              <a:t>כש"ר</a:t>
            </a:r>
            <a:endParaRPr lang="he-IL" sz="2000" b="0" dirty="0">
              <a:solidFill>
                <a:srgbClr val="92D050"/>
              </a:solidFill>
            </a:endParaRPr>
          </a:p>
        </p:txBody>
      </p:sp>
      <p:sp>
        <p:nvSpPr>
          <p:cNvPr id="23" name="מציין מיקום טקסט 2">
            <a:extLst>
              <a:ext uri="{FF2B5EF4-FFF2-40B4-BE49-F238E27FC236}">
                <a16:creationId xmlns:a16="http://schemas.microsoft.com/office/drawing/2014/main" id="{23C28EC1-1655-4C15-8E30-F58673A8E4E1}"/>
              </a:ext>
            </a:extLst>
          </p:cNvPr>
          <p:cNvSpPr txBox="1">
            <a:spLocks/>
          </p:cNvSpPr>
          <p:nvPr/>
        </p:nvSpPr>
        <p:spPr>
          <a:xfrm>
            <a:off x="1041856" y="5217944"/>
            <a:ext cx="1544693"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2000" b="0" dirty="0">
                <a:solidFill>
                  <a:srgbClr val="92D050"/>
                </a:solidFill>
              </a:rPr>
              <a:t>שם תואר</a:t>
            </a:r>
          </a:p>
        </p:txBody>
      </p:sp>
      <p:graphicFrame>
        <p:nvGraphicFramePr>
          <p:cNvPr id="24" name="טבלה 23">
            <a:extLst>
              <a:ext uri="{FF2B5EF4-FFF2-40B4-BE49-F238E27FC236}">
                <a16:creationId xmlns:a16="http://schemas.microsoft.com/office/drawing/2014/main" id="{3A81B8AE-2AB0-48EC-A3E9-5646557015A3}"/>
              </a:ext>
            </a:extLst>
          </p:cNvPr>
          <p:cNvGraphicFramePr>
            <a:graphicFrameLocks noGrp="1"/>
          </p:cNvGraphicFramePr>
          <p:nvPr>
            <p:extLst>
              <p:ext uri="{D42A27DB-BD31-4B8C-83A1-F6EECF244321}">
                <p14:modId xmlns:p14="http://schemas.microsoft.com/office/powerpoint/2010/main" val="1078631947"/>
              </p:ext>
            </p:extLst>
          </p:nvPr>
        </p:nvGraphicFramePr>
        <p:xfrm>
          <a:off x="9087225" y="1579927"/>
          <a:ext cx="1041400" cy="731520"/>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1048129697"/>
                    </a:ext>
                  </a:extLst>
                </a:gridCol>
                <a:gridCol w="208280">
                  <a:extLst>
                    <a:ext uri="{9D8B030D-6E8A-4147-A177-3AD203B41FA5}">
                      <a16:colId xmlns:a16="http://schemas.microsoft.com/office/drawing/2014/main" val="2897531480"/>
                    </a:ext>
                  </a:extLst>
                </a:gridCol>
                <a:gridCol w="208280">
                  <a:extLst>
                    <a:ext uri="{9D8B030D-6E8A-4147-A177-3AD203B41FA5}">
                      <a16:colId xmlns:a16="http://schemas.microsoft.com/office/drawing/2014/main" val="3544941204"/>
                    </a:ext>
                  </a:extLst>
                </a:gridCol>
                <a:gridCol w="208280">
                  <a:extLst>
                    <a:ext uri="{9D8B030D-6E8A-4147-A177-3AD203B41FA5}">
                      <a16:colId xmlns:a16="http://schemas.microsoft.com/office/drawing/2014/main" val="729779143"/>
                    </a:ext>
                  </a:extLst>
                </a:gridCol>
                <a:gridCol w="20828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ת</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tx1"/>
                          </a:solidFill>
                          <a:latin typeface="Varela Round" panose="00000500000000000000" pitchFamily="2" charset="-79"/>
                          <a:ea typeface="+mn-ea"/>
                          <a:cs typeface="Varela Round" panose="00000500000000000000" pitchFamily="2" charset="-79"/>
                        </a:rPr>
                        <a:t>ש</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ה</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ת</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tx1"/>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25" name="טבלה 24">
            <a:extLst>
              <a:ext uri="{FF2B5EF4-FFF2-40B4-BE49-F238E27FC236}">
                <a16:creationId xmlns:a16="http://schemas.microsoft.com/office/drawing/2014/main" id="{694ACB25-553C-49E4-9EB0-4846E7B694A8}"/>
              </a:ext>
            </a:extLst>
          </p:cNvPr>
          <p:cNvGraphicFramePr>
            <a:graphicFrameLocks noGrp="1"/>
          </p:cNvGraphicFramePr>
          <p:nvPr>
            <p:extLst>
              <p:ext uri="{D42A27DB-BD31-4B8C-83A1-F6EECF244321}">
                <p14:modId xmlns:p14="http://schemas.microsoft.com/office/powerpoint/2010/main" val="1395934086"/>
              </p:ext>
            </p:extLst>
          </p:nvPr>
        </p:nvGraphicFramePr>
        <p:xfrm>
          <a:off x="9087225" y="2740213"/>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ע</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ב</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ד</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26" name="טבלה 25">
            <a:extLst>
              <a:ext uri="{FF2B5EF4-FFF2-40B4-BE49-F238E27FC236}">
                <a16:creationId xmlns:a16="http://schemas.microsoft.com/office/drawing/2014/main" id="{26A24A73-19CF-48D8-8373-154B6925B103}"/>
              </a:ext>
            </a:extLst>
          </p:cNvPr>
          <p:cNvGraphicFramePr>
            <a:graphicFrameLocks noGrp="1"/>
          </p:cNvGraphicFramePr>
          <p:nvPr>
            <p:extLst>
              <p:ext uri="{D42A27DB-BD31-4B8C-83A1-F6EECF244321}">
                <p14:modId xmlns:p14="http://schemas.microsoft.com/office/powerpoint/2010/main" val="946478160"/>
              </p:ext>
            </p:extLst>
          </p:nvPr>
        </p:nvGraphicFramePr>
        <p:xfrm>
          <a:off x="9087225" y="3900499"/>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כ</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ש</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ר</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sp>
        <p:nvSpPr>
          <p:cNvPr id="3" name="מלבן 2">
            <a:extLst>
              <a:ext uri="{FF2B5EF4-FFF2-40B4-BE49-F238E27FC236}">
                <a16:creationId xmlns:a16="http://schemas.microsoft.com/office/drawing/2014/main" id="{CD555326-E7D5-4E82-90EC-3CAABA2C9E54}"/>
              </a:ext>
            </a:extLst>
          </p:cNvPr>
          <p:cNvSpPr/>
          <p:nvPr/>
        </p:nvSpPr>
        <p:spPr>
          <a:xfrm>
            <a:off x="8937776" y="1225484"/>
            <a:ext cx="1328491" cy="3517965"/>
          </a:xfrm>
          <a:prstGeom prst="rect">
            <a:avLst/>
          </a:prstGeom>
          <a:noFill/>
          <a:ln>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מציין מיקום טקסט 2">
            <a:extLst>
              <a:ext uri="{FF2B5EF4-FFF2-40B4-BE49-F238E27FC236}">
                <a16:creationId xmlns:a16="http://schemas.microsoft.com/office/drawing/2014/main" id="{89CBFE4E-6647-4F51-A388-A0AE3A29CCCA}"/>
              </a:ext>
            </a:extLst>
          </p:cNvPr>
          <p:cNvSpPr txBox="1">
            <a:spLocks/>
          </p:cNvSpPr>
          <p:nvPr/>
        </p:nvSpPr>
        <p:spPr>
          <a:xfrm>
            <a:off x="9094679" y="1298262"/>
            <a:ext cx="1171588" cy="27094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600" b="0" dirty="0">
                <a:solidFill>
                  <a:srgbClr val="92D050"/>
                </a:solidFill>
              </a:rPr>
              <a:t>התפעל</a:t>
            </a:r>
            <a:endParaRPr lang="he-IL" sz="2000" b="0" dirty="0">
              <a:solidFill>
                <a:srgbClr val="92D050"/>
              </a:solidFill>
            </a:endParaRPr>
          </a:p>
        </p:txBody>
      </p:sp>
      <p:sp>
        <p:nvSpPr>
          <p:cNvPr id="28" name="מציין מיקום טקסט 2">
            <a:extLst>
              <a:ext uri="{FF2B5EF4-FFF2-40B4-BE49-F238E27FC236}">
                <a16:creationId xmlns:a16="http://schemas.microsoft.com/office/drawing/2014/main" id="{68BFD766-B522-4AF4-9A32-59EE9A047D0B}"/>
              </a:ext>
            </a:extLst>
          </p:cNvPr>
          <p:cNvSpPr txBox="1">
            <a:spLocks/>
          </p:cNvSpPr>
          <p:nvPr/>
        </p:nvSpPr>
        <p:spPr>
          <a:xfrm>
            <a:off x="9094679" y="2446601"/>
            <a:ext cx="1171588" cy="27094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600" b="0" dirty="0">
                <a:solidFill>
                  <a:srgbClr val="92D050"/>
                </a:solidFill>
              </a:rPr>
              <a:t>קל</a:t>
            </a:r>
            <a:endParaRPr lang="he-IL" sz="2000" b="0" dirty="0">
              <a:solidFill>
                <a:srgbClr val="92D050"/>
              </a:solidFill>
            </a:endParaRPr>
          </a:p>
        </p:txBody>
      </p:sp>
      <p:sp>
        <p:nvSpPr>
          <p:cNvPr id="29" name="מציין מיקום טקסט 2">
            <a:extLst>
              <a:ext uri="{FF2B5EF4-FFF2-40B4-BE49-F238E27FC236}">
                <a16:creationId xmlns:a16="http://schemas.microsoft.com/office/drawing/2014/main" id="{1B9C09E1-F2FA-4532-8DAB-5A67835B92AB}"/>
              </a:ext>
            </a:extLst>
          </p:cNvPr>
          <p:cNvSpPr txBox="1">
            <a:spLocks/>
          </p:cNvSpPr>
          <p:nvPr/>
        </p:nvSpPr>
        <p:spPr>
          <a:xfrm>
            <a:off x="9094679" y="3629558"/>
            <a:ext cx="1171588" cy="27094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600" b="0" dirty="0">
                <a:solidFill>
                  <a:srgbClr val="92D050"/>
                </a:solidFill>
              </a:rPr>
              <a:t>הופעל</a:t>
            </a:r>
            <a:endParaRPr lang="he-IL" sz="2000" b="0" dirty="0">
              <a:solidFill>
                <a:srgbClr val="92D050"/>
              </a:solidFill>
            </a:endParaRPr>
          </a:p>
        </p:txBody>
      </p:sp>
    </p:spTree>
    <p:extLst>
      <p:ext uri="{BB962C8B-B14F-4D97-AF65-F5344CB8AC3E}">
        <p14:creationId xmlns:p14="http://schemas.microsoft.com/office/powerpoint/2010/main" val="242580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p:bldP spid="13" grpId="0"/>
      <p:bldP spid="14" grpId="0"/>
      <p:bldP spid="15" grpId="0"/>
      <p:bldP spid="16" grpId="0"/>
      <p:bldP spid="17" grpId="0"/>
      <p:bldP spid="18" grpId="0"/>
      <p:bldP spid="19" grpId="0"/>
      <p:bldP spid="20" grpId="0"/>
      <p:bldP spid="21" grpId="0"/>
      <p:bldP spid="22" grpId="0"/>
      <p:bldP spid="23" grpId="0"/>
      <p:bldP spid="3" grpId="0" animBg="1"/>
      <p:bldP spid="27"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01D7D2F-7891-46E3-9860-976354314EFC}"/>
              </a:ext>
            </a:extLst>
          </p:cNvPr>
          <p:cNvSpPr>
            <a:spLocks noGrp="1"/>
          </p:cNvSpPr>
          <p:nvPr>
            <p:ph type="title"/>
          </p:nvPr>
        </p:nvSpPr>
        <p:spPr/>
        <p:txBody>
          <a:bodyPr/>
          <a:lstStyle/>
          <a:p>
            <a:r>
              <a:rPr lang="he-IL" dirty="0"/>
              <a:t>תרגול מבחינות בגרות</a:t>
            </a:r>
          </a:p>
        </p:txBody>
      </p:sp>
      <p:pic>
        <p:nvPicPr>
          <p:cNvPr id="5" name="תמונה 4">
            <a:extLst>
              <a:ext uri="{FF2B5EF4-FFF2-40B4-BE49-F238E27FC236}">
                <a16:creationId xmlns:a16="http://schemas.microsoft.com/office/drawing/2014/main" id="{A41AF4CD-D4D1-4C05-A98B-0DF950C23C43}"/>
              </a:ext>
            </a:extLst>
          </p:cNvPr>
          <p:cNvPicPr>
            <a:picLocks noChangeAspect="1"/>
          </p:cNvPicPr>
          <p:nvPr/>
        </p:nvPicPr>
        <p:blipFill rotWithShape="1">
          <a:blip r:embed="rId2"/>
          <a:srcRect l="16875" t="88611" r="30547" b="5833"/>
          <a:stretch/>
        </p:blipFill>
        <p:spPr>
          <a:xfrm>
            <a:off x="892951" y="2699776"/>
            <a:ext cx="7694199" cy="488228"/>
          </a:xfrm>
          <a:prstGeom prst="rect">
            <a:avLst/>
          </a:prstGeom>
        </p:spPr>
      </p:pic>
      <p:pic>
        <p:nvPicPr>
          <p:cNvPr id="6" name="תמונה 5">
            <a:extLst>
              <a:ext uri="{FF2B5EF4-FFF2-40B4-BE49-F238E27FC236}">
                <a16:creationId xmlns:a16="http://schemas.microsoft.com/office/drawing/2014/main" id="{2026DA9D-72C0-48AA-AA19-AEE0B5A76D34}"/>
              </a:ext>
            </a:extLst>
          </p:cNvPr>
          <p:cNvPicPr>
            <a:picLocks noChangeAspect="1"/>
          </p:cNvPicPr>
          <p:nvPr/>
        </p:nvPicPr>
        <p:blipFill rotWithShape="1">
          <a:blip r:embed="rId2"/>
          <a:srcRect l="16875" t="7499" r="27735" b="74862"/>
          <a:stretch/>
        </p:blipFill>
        <p:spPr>
          <a:xfrm>
            <a:off x="484892" y="1244904"/>
            <a:ext cx="8105776" cy="1550122"/>
          </a:xfrm>
          <a:prstGeom prst="rect">
            <a:avLst/>
          </a:prstGeom>
        </p:spPr>
      </p:pic>
      <p:sp>
        <p:nvSpPr>
          <p:cNvPr id="9" name="מלבן 8">
            <a:extLst>
              <a:ext uri="{FF2B5EF4-FFF2-40B4-BE49-F238E27FC236}">
                <a16:creationId xmlns:a16="http://schemas.microsoft.com/office/drawing/2014/main" id="{A96A0B1A-111A-46A7-8459-2D23BEE711E4}"/>
              </a:ext>
            </a:extLst>
          </p:cNvPr>
          <p:cNvSpPr/>
          <p:nvPr/>
        </p:nvSpPr>
        <p:spPr>
          <a:xfrm>
            <a:off x="665868" y="1182729"/>
            <a:ext cx="7956550" cy="2367404"/>
          </a:xfrm>
          <a:prstGeom prst="rect">
            <a:avLst/>
          </a:prstGeom>
          <a:noFill/>
          <a:ln w="28575">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מלבן 10">
            <a:extLst>
              <a:ext uri="{FF2B5EF4-FFF2-40B4-BE49-F238E27FC236}">
                <a16:creationId xmlns:a16="http://schemas.microsoft.com/office/drawing/2014/main" id="{9AC0B7A5-CD6C-433A-87E8-04AA5F483680}"/>
              </a:ext>
            </a:extLst>
          </p:cNvPr>
          <p:cNvSpPr/>
          <p:nvPr/>
        </p:nvSpPr>
        <p:spPr>
          <a:xfrm>
            <a:off x="7666741" y="1902425"/>
            <a:ext cx="489585" cy="2590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מלבן 11">
            <a:extLst>
              <a:ext uri="{FF2B5EF4-FFF2-40B4-BE49-F238E27FC236}">
                <a16:creationId xmlns:a16="http://schemas.microsoft.com/office/drawing/2014/main" id="{3D5BDC01-98C5-4E93-B014-5486359CDDDB}"/>
              </a:ext>
            </a:extLst>
          </p:cNvPr>
          <p:cNvSpPr/>
          <p:nvPr/>
        </p:nvSpPr>
        <p:spPr>
          <a:xfrm>
            <a:off x="6633279" y="1902425"/>
            <a:ext cx="489585" cy="2590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מלבן 12">
            <a:extLst>
              <a:ext uri="{FF2B5EF4-FFF2-40B4-BE49-F238E27FC236}">
                <a16:creationId xmlns:a16="http://schemas.microsoft.com/office/drawing/2014/main" id="{CB407822-38C7-436D-8968-642C99B5AED6}"/>
              </a:ext>
            </a:extLst>
          </p:cNvPr>
          <p:cNvSpPr/>
          <p:nvPr/>
        </p:nvSpPr>
        <p:spPr>
          <a:xfrm>
            <a:off x="5785555" y="1902425"/>
            <a:ext cx="424810" cy="2590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מלבן 13">
            <a:extLst>
              <a:ext uri="{FF2B5EF4-FFF2-40B4-BE49-F238E27FC236}">
                <a16:creationId xmlns:a16="http://schemas.microsoft.com/office/drawing/2014/main" id="{7568395A-8EE3-4F07-811E-B6127EC702A1}"/>
              </a:ext>
            </a:extLst>
          </p:cNvPr>
          <p:cNvSpPr/>
          <p:nvPr/>
        </p:nvSpPr>
        <p:spPr>
          <a:xfrm>
            <a:off x="4050418" y="1902425"/>
            <a:ext cx="549276" cy="2590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מלבן 14">
            <a:extLst>
              <a:ext uri="{FF2B5EF4-FFF2-40B4-BE49-F238E27FC236}">
                <a16:creationId xmlns:a16="http://schemas.microsoft.com/office/drawing/2014/main" id="{C7036548-FF18-46D9-8244-B9DAB68EFBA1}"/>
              </a:ext>
            </a:extLst>
          </p:cNvPr>
          <p:cNvSpPr/>
          <p:nvPr/>
        </p:nvSpPr>
        <p:spPr>
          <a:xfrm>
            <a:off x="2295228" y="1904448"/>
            <a:ext cx="601079" cy="2590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מלבן 15">
            <a:extLst>
              <a:ext uri="{FF2B5EF4-FFF2-40B4-BE49-F238E27FC236}">
                <a16:creationId xmlns:a16="http://schemas.microsoft.com/office/drawing/2014/main" id="{6B5E08A2-ED52-44FA-9EE9-733206394ACE}"/>
              </a:ext>
            </a:extLst>
          </p:cNvPr>
          <p:cNvSpPr/>
          <p:nvPr/>
        </p:nvSpPr>
        <p:spPr>
          <a:xfrm>
            <a:off x="5631567" y="2313905"/>
            <a:ext cx="537525" cy="2590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מציין מיקום טקסט 2">
            <a:extLst>
              <a:ext uri="{FF2B5EF4-FFF2-40B4-BE49-F238E27FC236}">
                <a16:creationId xmlns:a16="http://schemas.microsoft.com/office/drawing/2014/main" id="{4B1F8B68-434C-4079-9EE3-12D76CB4BDBD}"/>
              </a:ext>
            </a:extLst>
          </p:cNvPr>
          <p:cNvSpPr txBox="1">
            <a:spLocks/>
          </p:cNvSpPr>
          <p:nvPr/>
        </p:nvSpPr>
        <p:spPr>
          <a:xfrm>
            <a:off x="6878071" y="3058191"/>
            <a:ext cx="1849509"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מנהיג / מושג</a:t>
            </a:r>
          </a:p>
        </p:txBody>
      </p:sp>
      <p:graphicFrame>
        <p:nvGraphicFramePr>
          <p:cNvPr id="26" name="טבלה 25">
            <a:extLst>
              <a:ext uri="{FF2B5EF4-FFF2-40B4-BE49-F238E27FC236}">
                <a16:creationId xmlns:a16="http://schemas.microsoft.com/office/drawing/2014/main" id="{AB479443-7828-4CB4-9BC6-1A683A3433D1}"/>
              </a:ext>
            </a:extLst>
          </p:cNvPr>
          <p:cNvGraphicFramePr>
            <a:graphicFrameLocks noGrp="1"/>
          </p:cNvGraphicFramePr>
          <p:nvPr>
            <p:extLst>
              <p:ext uri="{D42A27DB-BD31-4B8C-83A1-F6EECF244321}">
                <p14:modId xmlns:p14="http://schemas.microsoft.com/office/powerpoint/2010/main" val="2366439358"/>
              </p:ext>
            </p:extLst>
          </p:nvPr>
        </p:nvGraphicFramePr>
        <p:xfrm>
          <a:off x="2408497" y="4335857"/>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tx1"/>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ש</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ג</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tx1"/>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27" name="טבלה 26">
            <a:extLst>
              <a:ext uri="{FF2B5EF4-FFF2-40B4-BE49-F238E27FC236}">
                <a16:creationId xmlns:a16="http://schemas.microsoft.com/office/drawing/2014/main" id="{B8435E3F-0BFE-4C08-9ED9-335909713216}"/>
              </a:ext>
            </a:extLst>
          </p:cNvPr>
          <p:cNvGraphicFramePr>
            <a:graphicFrameLocks noGrp="1"/>
          </p:cNvGraphicFramePr>
          <p:nvPr>
            <p:extLst>
              <p:ext uri="{D42A27DB-BD31-4B8C-83A1-F6EECF244321}">
                <p14:modId xmlns:p14="http://schemas.microsoft.com/office/powerpoint/2010/main" val="3037376192"/>
              </p:ext>
            </p:extLst>
          </p:nvPr>
        </p:nvGraphicFramePr>
        <p:xfrm>
          <a:off x="2408497" y="5594449"/>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tx1"/>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ה</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tx1"/>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sp>
        <p:nvSpPr>
          <p:cNvPr id="28" name="מלבן 27">
            <a:extLst>
              <a:ext uri="{FF2B5EF4-FFF2-40B4-BE49-F238E27FC236}">
                <a16:creationId xmlns:a16="http://schemas.microsoft.com/office/drawing/2014/main" id="{D8B40936-9467-44EE-A2F6-05816192B917}"/>
              </a:ext>
            </a:extLst>
          </p:cNvPr>
          <p:cNvSpPr/>
          <p:nvPr/>
        </p:nvSpPr>
        <p:spPr>
          <a:xfrm>
            <a:off x="2169692" y="3929264"/>
            <a:ext cx="4305455" cy="2598536"/>
          </a:xfrm>
          <a:prstGeom prst="rect">
            <a:avLst/>
          </a:prstGeom>
          <a:noFill/>
          <a:ln>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מציין מיקום טקסט 2">
            <a:extLst>
              <a:ext uri="{FF2B5EF4-FFF2-40B4-BE49-F238E27FC236}">
                <a16:creationId xmlns:a16="http://schemas.microsoft.com/office/drawing/2014/main" id="{3DD1AF02-07C8-40E9-8A38-3CE8A4C2BF53}"/>
              </a:ext>
            </a:extLst>
          </p:cNvPr>
          <p:cNvSpPr txBox="1">
            <a:spLocks/>
          </p:cNvSpPr>
          <p:nvPr/>
        </p:nvSpPr>
        <p:spPr>
          <a:xfrm>
            <a:off x="2415951" y="4042245"/>
            <a:ext cx="1171588" cy="27094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600" b="0" dirty="0">
                <a:solidFill>
                  <a:srgbClr val="92D050"/>
                </a:solidFill>
              </a:rPr>
              <a:t>הופעל</a:t>
            </a:r>
            <a:endParaRPr lang="he-IL" sz="2000" b="0" dirty="0">
              <a:solidFill>
                <a:srgbClr val="92D050"/>
              </a:solidFill>
            </a:endParaRPr>
          </a:p>
        </p:txBody>
      </p:sp>
      <p:sp>
        <p:nvSpPr>
          <p:cNvPr id="30" name="מציין מיקום טקסט 2">
            <a:extLst>
              <a:ext uri="{FF2B5EF4-FFF2-40B4-BE49-F238E27FC236}">
                <a16:creationId xmlns:a16="http://schemas.microsoft.com/office/drawing/2014/main" id="{560C1766-A30B-4872-A13C-077A314D3D08}"/>
              </a:ext>
            </a:extLst>
          </p:cNvPr>
          <p:cNvSpPr txBox="1">
            <a:spLocks/>
          </p:cNvSpPr>
          <p:nvPr/>
        </p:nvSpPr>
        <p:spPr>
          <a:xfrm>
            <a:off x="5279223" y="4047912"/>
            <a:ext cx="1171588" cy="27094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600" b="0" dirty="0">
                <a:solidFill>
                  <a:srgbClr val="92D050"/>
                </a:solidFill>
              </a:rPr>
              <a:t>הפעיל</a:t>
            </a:r>
            <a:endParaRPr lang="he-IL" sz="2000" b="0" dirty="0">
              <a:solidFill>
                <a:srgbClr val="92D050"/>
              </a:solidFill>
            </a:endParaRPr>
          </a:p>
        </p:txBody>
      </p:sp>
      <p:graphicFrame>
        <p:nvGraphicFramePr>
          <p:cNvPr id="31" name="טבלה 30">
            <a:extLst>
              <a:ext uri="{FF2B5EF4-FFF2-40B4-BE49-F238E27FC236}">
                <a16:creationId xmlns:a16="http://schemas.microsoft.com/office/drawing/2014/main" id="{6A7B2CFA-0944-483E-AC7F-C3387F13C7AE}"/>
              </a:ext>
            </a:extLst>
          </p:cNvPr>
          <p:cNvGraphicFramePr>
            <a:graphicFrameLocks noGrp="1"/>
          </p:cNvGraphicFramePr>
          <p:nvPr>
            <p:extLst>
              <p:ext uri="{D42A27DB-BD31-4B8C-83A1-F6EECF244321}">
                <p14:modId xmlns:p14="http://schemas.microsoft.com/office/powerpoint/2010/main" val="3440168343"/>
              </p:ext>
            </p:extLst>
          </p:nvPr>
        </p:nvGraphicFramePr>
        <p:xfrm>
          <a:off x="3828265" y="4331560"/>
          <a:ext cx="1041400" cy="731520"/>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1048129697"/>
                    </a:ext>
                  </a:extLst>
                </a:gridCol>
                <a:gridCol w="208280">
                  <a:extLst>
                    <a:ext uri="{9D8B030D-6E8A-4147-A177-3AD203B41FA5}">
                      <a16:colId xmlns:a16="http://schemas.microsoft.com/office/drawing/2014/main" val="2897531480"/>
                    </a:ext>
                  </a:extLst>
                </a:gridCol>
                <a:gridCol w="208280">
                  <a:extLst>
                    <a:ext uri="{9D8B030D-6E8A-4147-A177-3AD203B41FA5}">
                      <a16:colId xmlns:a16="http://schemas.microsoft.com/office/drawing/2014/main" val="3544941204"/>
                    </a:ext>
                  </a:extLst>
                </a:gridCol>
                <a:gridCol w="208280">
                  <a:extLst>
                    <a:ext uri="{9D8B030D-6E8A-4147-A177-3AD203B41FA5}">
                      <a16:colId xmlns:a16="http://schemas.microsoft.com/office/drawing/2014/main" val="729779143"/>
                    </a:ext>
                  </a:extLst>
                </a:gridCol>
                <a:gridCol w="20828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ז</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כ</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ר</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sp>
        <p:nvSpPr>
          <p:cNvPr id="32" name="מציין מיקום טקסט 2">
            <a:extLst>
              <a:ext uri="{FF2B5EF4-FFF2-40B4-BE49-F238E27FC236}">
                <a16:creationId xmlns:a16="http://schemas.microsoft.com/office/drawing/2014/main" id="{EA0263A7-E252-4A9E-B44A-E991C2A864D0}"/>
              </a:ext>
            </a:extLst>
          </p:cNvPr>
          <p:cNvSpPr txBox="1">
            <a:spLocks/>
          </p:cNvSpPr>
          <p:nvPr/>
        </p:nvSpPr>
        <p:spPr>
          <a:xfrm>
            <a:off x="3859455" y="4044088"/>
            <a:ext cx="1171588" cy="27094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600" b="0" dirty="0">
                <a:solidFill>
                  <a:srgbClr val="92D050"/>
                </a:solidFill>
              </a:rPr>
              <a:t>הפעיל</a:t>
            </a:r>
            <a:endParaRPr lang="he-IL" sz="2000" b="0" dirty="0">
              <a:solidFill>
                <a:srgbClr val="92D050"/>
              </a:solidFill>
            </a:endParaRPr>
          </a:p>
        </p:txBody>
      </p:sp>
      <p:sp>
        <p:nvSpPr>
          <p:cNvPr id="37" name="מציין מיקום טקסט 2">
            <a:extLst>
              <a:ext uri="{FF2B5EF4-FFF2-40B4-BE49-F238E27FC236}">
                <a16:creationId xmlns:a16="http://schemas.microsoft.com/office/drawing/2014/main" id="{9B9066B5-38F7-424E-A145-AA479E8F510F}"/>
              </a:ext>
            </a:extLst>
          </p:cNvPr>
          <p:cNvSpPr txBox="1">
            <a:spLocks/>
          </p:cNvSpPr>
          <p:nvPr/>
        </p:nvSpPr>
        <p:spPr>
          <a:xfrm>
            <a:off x="2415951" y="5296209"/>
            <a:ext cx="1171588" cy="27094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600" b="0" dirty="0">
                <a:solidFill>
                  <a:srgbClr val="92D050"/>
                </a:solidFill>
              </a:rPr>
              <a:t>הופעל</a:t>
            </a:r>
            <a:endParaRPr lang="he-IL" sz="2000" b="0" dirty="0">
              <a:solidFill>
                <a:srgbClr val="92D050"/>
              </a:solidFill>
            </a:endParaRPr>
          </a:p>
        </p:txBody>
      </p:sp>
      <p:sp>
        <p:nvSpPr>
          <p:cNvPr id="38" name="מציין מיקום טקסט 2">
            <a:extLst>
              <a:ext uri="{FF2B5EF4-FFF2-40B4-BE49-F238E27FC236}">
                <a16:creationId xmlns:a16="http://schemas.microsoft.com/office/drawing/2014/main" id="{5F528847-9368-49C9-95B1-9D34C371160A}"/>
              </a:ext>
            </a:extLst>
          </p:cNvPr>
          <p:cNvSpPr txBox="1">
            <a:spLocks/>
          </p:cNvSpPr>
          <p:nvPr/>
        </p:nvSpPr>
        <p:spPr>
          <a:xfrm>
            <a:off x="5279223" y="5301876"/>
            <a:ext cx="1171588" cy="27094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600" b="0" dirty="0">
                <a:solidFill>
                  <a:srgbClr val="92D050"/>
                </a:solidFill>
              </a:rPr>
              <a:t>התפעל</a:t>
            </a:r>
            <a:endParaRPr lang="he-IL" sz="2000" b="0" dirty="0">
              <a:solidFill>
                <a:srgbClr val="92D050"/>
              </a:solidFill>
            </a:endParaRPr>
          </a:p>
        </p:txBody>
      </p:sp>
      <p:sp>
        <p:nvSpPr>
          <p:cNvPr id="40" name="מציין מיקום טקסט 2">
            <a:extLst>
              <a:ext uri="{FF2B5EF4-FFF2-40B4-BE49-F238E27FC236}">
                <a16:creationId xmlns:a16="http://schemas.microsoft.com/office/drawing/2014/main" id="{23ACFF54-3C38-49DA-AD13-DC8252A295E5}"/>
              </a:ext>
            </a:extLst>
          </p:cNvPr>
          <p:cNvSpPr txBox="1">
            <a:spLocks/>
          </p:cNvSpPr>
          <p:nvPr/>
        </p:nvSpPr>
        <p:spPr>
          <a:xfrm>
            <a:off x="3859455" y="5298052"/>
            <a:ext cx="1171588" cy="27094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600" b="0" dirty="0">
                <a:solidFill>
                  <a:srgbClr val="92D050"/>
                </a:solidFill>
              </a:rPr>
              <a:t>פועל</a:t>
            </a:r>
            <a:endParaRPr lang="he-IL" sz="2000" b="0" dirty="0">
              <a:solidFill>
                <a:srgbClr val="92D050"/>
              </a:solidFill>
            </a:endParaRPr>
          </a:p>
        </p:txBody>
      </p:sp>
      <p:cxnSp>
        <p:nvCxnSpPr>
          <p:cNvPr id="41" name="מחבר ישר 40">
            <a:extLst>
              <a:ext uri="{FF2B5EF4-FFF2-40B4-BE49-F238E27FC236}">
                <a16:creationId xmlns:a16="http://schemas.microsoft.com/office/drawing/2014/main" id="{48D16032-65B0-48DD-B171-33DA8065B8AA}"/>
              </a:ext>
            </a:extLst>
          </p:cNvPr>
          <p:cNvCxnSpPr/>
          <p:nvPr/>
        </p:nvCxnSpPr>
        <p:spPr>
          <a:xfrm flipH="1">
            <a:off x="2980239" y="5686542"/>
            <a:ext cx="133350" cy="200025"/>
          </a:xfrm>
          <a:prstGeom prst="line">
            <a:avLst/>
          </a:prstGeom>
          <a:ln>
            <a:solidFill>
              <a:srgbClr val="92D050"/>
            </a:solidFill>
          </a:ln>
        </p:spPr>
        <p:style>
          <a:lnRef idx="2">
            <a:schemeClr val="accent3"/>
          </a:lnRef>
          <a:fillRef idx="0">
            <a:schemeClr val="accent3"/>
          </a:fillRef>
          <a:effectRef idx="1">
            <a:schemeClr val="accent3"/>
          </a:effectRef>
          <a:fontRef idx="minor">
            <a:schemeClr val="tx1"/>
          </a:fontRef>
        </p:style>
      </p:cxnSp>
      <p:graphicFrame>
        <p:nvGraphicFramePr>
          <p:cNvPr id="42" name="טבלה 41">
            <a:extLst>
              <a:ext uri="{FF2B5EF4-FFF2-40B4-BE49-F238E27FC236}">
                <a16:creationId xmlns:a16="http://schemas.microsoft.com/office/drawing/2014/main" id="{F5D1E986-3DAE-467A-BF42-2F2AA30E0C97}"/>
              </a:ext>
            </a:extLst>
          </p:cNvPr>
          <p:cNvGraphicFramePr>
            <a:graphicFrameLocks noGrp="1"/>
          </p:cNvGraphicFramePr>
          <p:nvPr>
            <p:extLst>
              <p:ext uri="{D42A27DB-BD31-4B8C-83A1-F6EECF244321}">
                <p14:modId xmlns:p14="http://schemas.microsoft.com/office/powerpoint/2010/main" val="3408958482"/>
              </p:ext>
            </p:extLst>
          </p:nvPr>
        </p:nvGraphicFramePr>
        <p:xfrm>
          <a:off x="5254153" y="4330269"/>
          <a:ext cx="1041400" cy="731520"/>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1048129697"/>
                    </a:ext>
                  </a:extLst>
                </a:gridCol>
                <a:gridCol w="208280">
                  <a:extLst>
                    <a:ext uri="{9D8B030D-6E8A-4147-A177-3AD203B41FA5}">
                      <a16:colId xmlns:a16="http://schemas.microsoft.com/office/drawing/2014/main" val="2897531480"/>
                    </a:ext>
                  </a:extLst>
                </a:gridCol>
                <a:gridCol w="208280">
                  <a:extLst>
                    <a:ext uri="{9D8B030D-6E8A-4147-A177-3AD203B41FA5}">
                      <a16:colId xmlns:a16="http://schemas.microsoft.com/office/drawing/2014/main" val="3544941204"/>
                    </a:ext>
                  </a:extLst>
                </a:gridCol>
                <a:gridCol w="208280">
                  <a:extLst>
                    <a:ext uri="{9D8B030D-6E8A-4147-A177-3AD203B41FA5}">
                      <a16:colId xmlns:a16="http://schemas.microsoft.com/office/drawing/2014/main" val="729779143"/>
                    </a:ext>
                  </a:extLst>
                </a:gridCol>
                <a:gridCol w="20828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ה</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ג</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י</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43" name="טבלה 42">
            <a:extLst>
              <a:ext uri="{FF2B5EF4-FFF2-40B4-BE49-F238E27FC236}">
                <a16:creationId xmlns:a16="http://schemas.microsoft.com/office/drawing/2014/main" id="{329AEC06-82C1-4089-92C2-BFE4F6F18CF5}"/>
              </a:ext>
            </a:extLst>
          </p:cNvPr>
          <p:cNvGraphicFramePr>
            <a:graphicFrameLocks noGrp="1"/>
          </p:cNvGraphicFramePr>
          <p:nvPr>
            <p:extLst>
              <p:ext uri="{D42A27DB-BD31-4B8C-83A1-F6EECF244321}">
                <p14:modId xmlns:p14="http://schemas.microsoft.com/office/powerpoint/2010/main" val="2185095370"/>
              </p:ext>
            </p:extLst>
          </p:nvPr>
        </p:nvGraphicFramePr>
        <p:xfrm>
          <a:off x="5254153" y="5594449"/>
          <a:ext cx="1041400" cy="731520"/>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1048129697"/>
                    </a:ext>
                  </a:extLst>
                </a:gridCol>
                <a:gridCol w="208280">
                  <a:extLst>
                    <a:ext uri="{9D8B030D-6E8A-4147-A177-3AD203B41FA5}">
                      <a16:colId xmlns:a16="http://schemas.microsoft.com/office/drawing/2014/main" val="2897531480"/>
                    </a:ext>
                  </a:extLst>
                </a:gridCol>
                <a:gridCol w="208280">
                  <a:extLst>
                    <a:ext uri="{9D8B030D-6E8A-4147-A177-3AD203B41FA5}">
                      <a16:colId xmlns:a16="http://schemas.microsoft.com/office/drawing/2014/main" val="3544941204"/>
                    </a:ext>
                  </a:extLst>
                </a:gridCol>
                <a:gridCol w="208280">
                  <a:extLst>
                    <a:ext uri="{9D8B030D-6E8A-4147-A177-3AD203B41FA5}">
                      <a16:colId xmlns:a16="http://schemas.microsoft.com/office/drawing/2014/main" val="729779143"/>
                    </a:ext>
                  </a:extLst>
                </a:gridCol>
                <a:gridCol w="20828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ת</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כ</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ו</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ן</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ת</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graphicFrame>
        <p:nvGraphicFramePr>
          <p:cNvPr id="44" name="טבלה 43">
            <a:extLst>
              <a:ext uri="{FF2B5EF4-FFF2-40B4-BE49-F238E27FC236}">
                <a16:creationId xmlns:a16="http://schemas.microsoft.com/office/drawing/2014/main" id="{5C2CD8C1-D080-472F-81D1-D5BA3FD8DEE4}"/>
              </a:ext>
            </a:extLst>
          </p:cNvPr>
          <p:cNvGraphicFramePr>
            <a:graphicFrameLocks noGrp="1"/>
          </p:cNvGraphicFramePr>
          <p:nvPr>
            <p:extLst>
              <p:ext uri="{D42A27DB-BD31-4B8C-83A1-F6EECF244321}">
                <p14:modId xmlns:p14="http://schemas.microsoft.com/office/powerpoint/2010/main" val="73476587"/>
              </p:ext>
            </p:extLst>
          </p:nvPr>
        </p:nvGraphicFramePr>
        <p:xfrm>
          <a:off x="3834385" y="5594449"/>
          <a:ext cx="1035280" cy="731520"/>
        </p:xfrm>
        <a:graphic>
          <a:graphicData uri="http://schemas.openxmlformats.org/drawingml/2006/table">
            <a:tbl>
              <a:tblPr rtl="1" firstRow="1" bandRow="1">
                <a:tableStyleId>{5C22544A-7EE6-4342-B048-85BDC9FD1C3A}</a:tableStyleId>
              </a:tblPr>
              <a:tblGrid>
                <a:gridCol w="258820">
                  <a:extLst>
                    <a:ext uri="{9D8B030D-6E8A-4147-A177-3AD203B41FA5}">
                      <a16:colId xmlns:a16="http://schemas.microsoft.com/office/drawing/2014/main" val="1048129697"/>
                    </a:ext>
                  </a:extLst>
                </a:gridCol>
                <a:gridCol w="258820">
                  <a:extLst>
                    <a:ext uri="{9D8B030D-6E8A-4147-A177-3AD203B41FA5}">
                      <a16:colId xmlns:a16="http://schemas.microsoft.com/office/drawing/2014/main" val="2897531480"/>
                    </a:ext>
                  </a:extLst>
                </a:gridCol>
                <a:gridCol w="258820">
                  <a:extLst>
                    <a:ext uri="{9D8B030D-6E8A-4147-A177-3AD203B41FA5}">
                      <a16:colId xmlns:a16="http://schemas.microsoft.com/office/drawing/2014/main" val="3544941204"/>
                    </a:ext>
                  </a:extLst>
                </a:gridCol>
                <a:gridCol w="258820">
                  <a:extLst>
                    <a:ext uri="{9D8B030D-6E8A-4147-A177-3AD203B41FA5}">
                      <a16:colId xmlns:a16="http://schemas.microsoft.com/office/drawing/2014/main" val="378018116"/>
                    </a:ext>
                  </a:extLst>
                </a:gridCol>
              </a:tblGrid>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נֻ</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ג</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ד</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952455030"/>
                  </a:ext>
                </a:extLst>
              </a:tr>
              <a:tr h="360001">
                <a:tc>
                  <a:txBody>
                    <a:bodyPr/>
                    <a:lstStyle/>
                    <a:p>
                      <a:pPr algn="ctr" rtl="1"/>
                      <a:r>
                        <a:rPr lang="he-IL" sz="1800" b="1" kern="1200" dirty="0">
                          <a:solidFill>
                            <a:schemeClr val="bg1"/>
                          </a:solidFill>
                          <a:latin typeface="Varela Round" panose="00000500000000000000" pitchFamily="2" charset="-79"/>
                          <a:ea typeface="+mn-ea"/>
                          <a:cs typeface="Varela Round" panose="00000500000000000000" pitchFamily="2" charset="-79"/>
                        </a:rPr>
                        <a:t>מ</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קֻ</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ט</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tc>
                  <a:txBody>
                    <a:bodyPr/>
                    <a:lstStyle/>
                    <a:p>
                      <a:pPr algn="ctr" rtl="1"/>
                      <a:r>
                        <a:rPr lang="he-IL" sz="1800" b="1" kern="1200" dirty="0">
                          <a:solidFill>
                            <a:srgbClr val="192A72"/>
                          </a:solidFill>
                          <a:latin typeface="Varela Round" panose="00000500000000000000" pitchFamily="2" charset="-79"/>
                          <a:ea typeface="+mn-ea"/>
                          <a:cs typeface="Varela Round" panose="00000500000000000000" pitchFamily="2" charset="-79"/>
                        </a:rPr>
                        <a:t>ל</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2B4BC"/>
                    </a:solidFill>
                  </a:tcPr>
                </a:tc>
                <a:extLst>
                  <a:ext uri="{0D108BD9-81ED-4DB2-BD59-A6C34878D82A}">
                    <a16:rowId xmlns:a16="http://schemas.microsoft.com/office/drawing/2014/main" val="3518986280"/>
                  </a:ext>
                </a:extLst>
              </a:tr>
            </a:tbl>
          </a:graphicData>
        </a:graphic>
      </p:graphicFrame>
      <p:cxnSp>
        <p:nvCxnSpPr>
          <p:cNvPr id="45" name="מחבר ישר 44">
            <a:extLst>
              <a:ext uri="{FF2B5EF4-FFF2-40B4-BE49-F238E27FC236}">
                <a16:creationId xmlns:a16="http://schemas.microsoft.com/office/drawing/2014/main" id="{C3911D6F-6A36-42AA-A3D0-AC4023E7F230}"/>
              </a:ext>
            </a:extLst>
          </p:cNvPr>
          <p:cNvCxnSpPr/>
          <p:nvPr/>
        </p:nvCxnSpPr>
        <p:spPr>
          <a:xfrm flipH="1">
            <a:off x="2980477" y="4426167"/>
            <a:ext cx="133350" cy="200025"/>
          </a:xfrm>
          <a:prstGeom prst="line">
            <a:avLst/>
          </a:prstGeom>
          <a:ln>
            <a:solidFill>
              <a:srgbClr val="92D050"/>
            </a:solidFill>
          </a:ln>
        </p:spPr>
        <p:style>
          <a:lnRef idx="2">
            <a:schemeClr val="accent3"/>
          </a:lnRef>
          <a:fillRef idx="0">
            <a:schemeClr val="accent3"/>
          </a:fillRef>
          <a:effectRef idx="1">
            <a:schemeClr val="accent3"/>
          </a:effectRef>
          <a:fontRef idx="minor">
            <a:schemeClr val="tx1"/>
          </a:fontRef>
        </p:style>
      </p:cxnSp>
      <p:pic>
        <p:nvPicPr>
          <p:cNvPr id="10242" name="Picture 2" descr="Woman doesn't believe the fake news Free Vector">
            <a:extLst>
              <a:ext uri="{FF2B5EF4-FFF2-40B4-BE49-F238E27FC236}">
                <a16:creationId xmlns:a16="http://schemas.microsoft.com/office/drawing/2014/main" id="{76D9364A-7C52-4D76-AD71-9727AED2B8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71457" y="1154448"/>
            <a:ext cx="2435651" cy="2435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37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p:bldP spid="28" grpId="0" animBg="1"/>
      <p:bldP spid="29" grpId="0"/>
      <p:bldP spid="30" grpId="0"/>
      <p:bldP spid="32" grpId="0"/>
      <p:bldP spid="37" grpId="0"/>
      <p:bldP spid="38" grpId="0"/>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כותרת 6"/>
          <p:cNvSpPr>
            <a:spLocks noGrp="1"/>
          </p:cNvSpPr>
          <p:nvPr>
            <p:ph type="title"/>
          </p:nvPr>
        </p:nvSpPr>
        <p:spPr/>
        <p:txBody>
          <a:bodyPr/>
          <a:lstStyle/>
          <a:p>
            <a:r>
              <a:rPr lang="he-IL" dirty="0">
                <a:solidFill>
                  <a:srgbClr val="192A72"/>
                </a:solidFill>
              </a:rPr>
              <a:t>מה נלמד היום? </a:t>
            </a:r>
          </a:p>
        </p:txBody>
      </p:sp>
      <p:sp>
        <p:nvSpPr>
          <p:cNvPr id="8" name="מציין מיקום תוכן 7"/>
          <p:cNvSpPr>
            <a:spLocks noGrp="1"/>
          </p:cNvSpPr>
          <p:nvPr>
            <p:ph sz="quarter" idx="4"/>
          </p:nvPr>
        </p:nvSpPr>
        <p:spPr>
          <a:xfrm>
            <a:off x="958333" y="1046730"/>
            <a:ext cx="8306994" cy="4153058"/>
          </a:xfrm>
        </p:spPr>
        <p:txBody>
          <a:bodyPr/>
          <a:lstStyle/>
          <a:p>
            <a:pPr>
              <a:lnSpc>
                <a:spcPct val="200000"/>
              </a:lnSpc>
            </a:pPr>
            <a:r>
              <a:rPr lang="he-IL" dirty="0">
                <a:solidFill>
                  <a:schemeClr val="tx1"/>
                </a:solidFill>
              </a:rPr>
              <a:t>שימושי הבינוני: שם עצם, שם תואר, פועל בהווה</a:t>
            </a:r>
          </a:p>
          <a:p>
            <a:pPr>
              <a:lnSpc>
                <a:spcPct val="200000"/>
              </a:lnSpc>
            </a:pPr>
            <a:r>
              <a:rPr lang="he-IL" dirty="0">
                <a:solidFill>
                  <a:schemeClr val="tx1"/>
                </a:solidFill>
              </a:rPr>
              <a:t>צורות הבינוני בבניינים השונים</a:t>
            </a:r>
          </a:p>
          <a:p>
            <a:pPr>
              <a:lnSpc>
                <a:spcPct val="200000"/>
              </a:lnSpc>
            </a:pPr>
            <a:r>
              <a:rPr lang="he-IL" dirty="0">
                <a:solidFill>
                  <a:schemeClr val="tx1"/>
                </a:solidFill>
              </a:rPr>
              <a:t>משמעויות משקלי הבינוני</a:t>
            </a:r>
          </a:p>
          <a:p>
            <a:pPr>
              <a:lnSpc>
                <a:spcPct val="200000"/>
              </a:lnSpc>
            </a:pPr>
            <a:r>
              <a:rPr lang="he-IL" dirty="0">
                <a:solidFill>
                  <a:schemeClr val="tx1"/>
                </a:solidFill>
              </a:rPr>
              <a:t>תרגול מבחינות בגרות</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8" name="כותרת 7"/>
          <p:cNvSpPr>
            <a:spLocks noGrp="1"/>
          </p:cNvSpPr>
          <p:nvPr>
            <p:ph type="title"/>
          </p:nvPr>
        </p:nvSpPr>
        <p:spPr>
          <a:xfrm>
            <a:off x="2" y="212675"/>
            <a:ext cx="12191999" cy="720094"/>
          </a:xfrm>
        </p:spPr>
        <p:txBody>
          <a:bodyPr/>
          <a:lstStyle/>
          <a:p>
            <a:r>
              <a:rPr lang="he-IL" dirty="0"/>
              <a:t>משמעויות משקלי הבינוני</a:t>
            </a:r>
          </a:p>
        </p:txBody>
      </p:sp>
      <p:cxnSp>
        <p:nvCxnSpPr>
          <p:cNvPr id="10" name="מחבר חץ ישר 9">
            <a:extLst>
              <a:ext uri="{FF2B5EF4-FFF2-40B4-BE49-F238E27FC236}">
                <a16:creationId xmlns:a16="http://schemas.microsoft.com/office/drawing/2014/main" id="{F0B06622-761B-4F05-A26F-283646585A47}"/>
              </a:ext>
            </a:extLst>
          </p:cNvPr>
          <p:cNvCxnSpPr>
            <a:cxnSpLocks/>
          </p:cNvCxnSpPr>
          <p:nvPr/>
        </p:nvCxnSpPr>
        <p:spPr>
          <a:xfrm>
            <a:off x="9279568" y="1804501"/>
            <a:ext cx="0" cy="4717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מחבר חץ ישר 11">
            <a:extLst>
              <a:ext uri="{FF2B5EF4-FFF2-40B4-BE49-F238E27FC236}">
                <a16:creationId xmlns:a16="http://schemas.microsoft.com/office/drawing/2014/main" id="{035B7D8E-DB42-458F-A670-EFECBEE51937}"/>
              </a:ext>
            </a:extLst>
          </p:cNvPr>
          <p:cNvCxnSpPr>
            <a:cxnSpLocks/>
          </p:cNvCxnSpPr>
          <p:nvPr/>
        </p:nvCxnSpPr>
        <p:spPr>
          <a:xfrm>
            <a:off x="2912431" y="1804501"/>
            <a:ext cx="0" cy="4717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מחבר ישר 12">
            <a:extLst>
              <a:ext uri="{FF2B5EF4-FFF2-40B4-BE49-F238E27FC236}">
                <a16:creationId xmlns:a16="http://schemas.microsoft.com/office/drawing/2014/main" id="{8D1FA8CB-CD01-4C1C-A8BD-8F2E5692ADB5}"/>
              </a:ext>
            </a:extLst>
          </p:cNvPr>
          <p:cNvCxnSpPr>
            <a:cxnSpLocks/>
          </p:cNvCxnSpPr>
          <p:nvPr/>
        </p:nvCxnSpPr>
        <p:spPr>
          <a:xfrm>
            <a:off x="2912431" y="1804501"/>
            <a:ext cx="6367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מחבר חץ ישר 15">
            <a:extLst>
              <a:ext uri="{FF2B5EF4-FFF2-40B4-BE49-F238E27FC236}">
                <a16:creationId xmlns:a16="http://schemas.microsoft.com/office/drawing/2014/main" id="{9C4EFA80-8B61-4A38-9EAB-445D4E535715}"/>
              </a:ext>
            </a:extLst>
          </p:cNvPr>
          <p:cNvCxnSpPr>
            <a:cxnSpLocks/>
          </p:cNvCxnSpPr>
          <p:nvPr/>
        </p:nvCxnSpPr>
        <p:spPr>
          <a:xfrm>
            <a:off x="6047792" y="1535555"/>
            <a:ext cx="0" cy="70765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תרשים זרימה: תהליך חלופי 18">
            <a:extLst>
              <a:ext uri="{FF2B5EF4-FFF2-40B4-BE49-F238E27FC236}">
                <a16:creationId xmlns:a16="http://schemas.microsoft.com/office/drawing/2014/main" id="{DC54E12E-DC19-42CC-9B53-889D9FDA07E7}"/>
              </a:ext>
            </a:extLst>
          </p:cNvPr>
          <p:cNvSpPr/>
          <p:nvPr/>
        </p:nvSpPr>
        <p:spPr>
          <a:xfrm>
            <a:off x="4857267" y="2345189"/>
            <a:ext cx="2381049" cy="543833"/>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dirty="0">
                <a:solidFill>
                  <a:srgbClr val="192A72"/>
                </a:solidFill>
                <a:latin typeface="Varela Round" panose="00000500000000000000" pitchFamily="2" charset="-79"/>
                <a:cs typeface="Varela Round" panose="00000500000000000000" pitchFamily="2" charset="-79"/>
              </a:rPr>
              <a:t>כלי/מכשיר</a:t>
            </a:r>
          </a:p>
        </p:txBody>
      </p:sp>
      <p:sp>
        <p:nvSpPr>
          <p:cNvPr id="20" name="תרשים זרימה: תהליך חלופי 19">
            <a:extLst>
              <a:ext uri="{FF2B5EF4-FFF2-40B4-BE49-F238E27FC236}">
                <a16:creationId xmlns:a16="http://schemas.microsoft.com/office/drawing/2014/main" id="{D9F5547C-3765-4FEF-9E2E-F37008F4CCD2}"/>
              </a:ext>
            </a:extLst>
          </p:cNvPr>
          <p:cNvSpPr/>
          <p:nvPr/>
        </p:nvSpPr>
        <p:spPr>
          <a:xfrm>
            <a:off x="8056595" y="2348952"/>
            <a:ext cx="2445945" cy="54007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dirty="0">
                <a:solidFill>
                  <a:srgbClr val="192A72"/>
                </a:solidFill>
                <a:latin typeface="Varela Round" panose="00000500000000000000" pitchFamily="2" charset="-79"/>
                <a:cs typeface="Varela Round" panose="00000500000000000000" pitchFamily="2" charset="-79"/>
              </a:rPr>
              <a:t>בעל מקצוע</a:t>
            </a:r>
          </a:p>
        </p:txBody>
      </p:sp>
      <p:sp>
        <p:nvSpPr>
          <p:cNvPr id="21" name="תרשים זרימה: תהליך חלופי 20">
            <a:extLst>
              <a:ext uri="{FF2B5EF4-FFF2-40B4-BE49-F238E27FC236}">
                <a16:creationId xmlns:a16="http://schemas.microsoft.com/office/drawing/2014/main" id="{8FAB0BDD-C280-4C58-B5D9-B8F9F1E7B523}"/>
              </a:ext>
            </a:extLst>
          </p:cNvPr>
          <p:cNvSpPr/>
          <p:nvPr/>
        </p:nvSpPr>
        <p:spPr>
          <a:xfrm>
            <a:off x="1721907" y="2345190"/>
            <a:ext cx="2381048" cy="54007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dirty="0">
                <a:solidFill>
                  <a:srgbClr val="192A72"/>
                </a:solidFill>
                <a:latin typeface="Varela Round" panose="00000500000000000000" pitchFamily="2" charset="-79"/>
                <a:cs typeface="Varela Round" panose="00000500000000000000" pitchFamily="2" charset="-79"/>
              </a:rPr>
              <a:t>שם תואר</a:t>
            </a:r>
          </a:p>
        </p:txBody>
      </p:sp>
      <p:sp>
        <p:nvSpPr>
          <p:cNvPr id="23" name="מציין מיקום טקסט 13">
            <a:extLst>
              <a:ext uri="{FF2B5EF4-FFF2-40B4-BE49-F238E27FC236}">
                <a16:creationId xmlns:a16="http://schemas.microsoft.com/office/drawing/2014/main" id="{F9E279E0-BD3D-4E0B-AA30-1E3EE134CAD8}"/>
              </a:ext>
            </a:extLst>
          </p:cNvPr>
          <p:cNvSpPr txBox="1">
            <a:spLocks/>
          </p:cNvSpPr>
          <p:nvPr/>
        </p:nvSpPr>
        <p:spPr>
          <a:xfrm>
            <a:off x="7681720" y="2831935"/>
            <a:ext cx="3308819" cy="976838"/>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2000" b="0" dirty="0"/>
              <a:t>ה</a:t>
            </a:r>
            <a:r>
              <a:rPr lang="he-IL" dirty="0"/>
              <a:t>מַדְרִיךְ</a:t>
            </a:r>
            <a:r>
              <a:rPr lang="he-IL" sz="1800" b="0" dirty="0"/>
              <a:t> של קבוצת המטיילים סיפר לנו על המקום.</a:t>
            </a:r>
          </a:p>
        </p:txBody>
      </p:sp>
      <p:sp>
        <p:nvSpPr>
          <p:cNvPr id="22" name="מציין מיקום טקסט 13">
            <a:extLst>
              <a:ext uri="{FF2B5EF4-FFF2-40B4-BE49-F238E27FC236}">
                <a16:creationId xmlns:a16="http://schemas.microsoft.com/office/drawing/2014/main" id="{A1000691-9295-4856-A33A-96387B0949DE}"/>
              </a:ext>
            </a:extLst>
          </p:cNvPr>
          <p:cNvSpPr txBox="1">
            <a:spLocks/>
          </p:cNvSpPr>
          <p:nvPr/>
        </p:nvSpPr>
        <p:spPr>
          <a:xfrm>
            <a:off x="4431089" y="2831935"/>
            <a:ext cx="3308819" cy="976838"/>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t>רכשנו </a:t>
            </a:r>
            <a:r>
              <a:rPr lang="he-IL" sz="2400" dirty="0"/>
              <a:t>מַדְרִיךְ</a:t>
            </a:r>
            <a:r>
              <a:rPr lang="he-IL" sz="1800" b="0" dirty="0"/>
              <a:t> טיולים מעודכן לפני הנסיעה לגרמניה.</a:t>
            </a:r>
          </a:p>
        </p:txBody>
      </p:sp>
      <p:sp>
        <p:nvSpPr>
          <p:cNvPr id="28" name="מציין מיקום טקסט 13">
            <a:extLst>
              <a:ext uri="{FF2B5EF4-FFF2-40B4-BE49-F238E27FC236}">
                <a16:creationId xmlns:a16="http://schemas.microsoft.com/office/drawing/2014/main" id="{2F0D7755-7FAC-4BA0-B4BB-340643B78619}"/>
              </a:ext>
            </a:extLst>
          </p:cNvPr>
          <p:cNvSpPr txBox="1">
            <a:spLocks/>
          </p:cNvSpPr>
          <p:nvPr/>
        </p:nvSpPr>
        <p:spPr>
          <a:xfrm>
            <a:off x="1336179" y="2841765"/>
            <a:ext cx="3308819" cy="976838"/>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t>בכתיבת טקסט </a:t>
            </a:r>
            <a:r>
              <a:rPr lang="he-IL" sz="2400" dirty="0"/>
              <a:t>מַדְרִיךְ</a:t>
            </a:r>
            <a:r>
              <a:rPr lang="he-IL" sz="1800" b="0" dirty="0"/>
              <a:t> משתמשים בשמות פועל.</a:t>
            </a:r>
          </a:p>
        </p:txBody>
      </p:sp>
      <p:pic>
        <p:nvPicPr>
          <p:cNvPr id="6146" name="Picture 2" descr="Group of friends consulting guide book Free Photo">
            <a:extLst>
              <a:ext uri="{FF2B5EF4-FFF2-40B4-BE49-F238E27FC236}">
                <a16:creationId xmlns:a16="http://schemas.microsoft.com/office/drawing/2014/main" id="{7CFFC379-450B-4D23-AD91-F833F86613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6877" y="3808772"/>
            <a:ext cx="1721826" cy="114696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outing boys mentor guides outdoor adventures and survival activities in camping retro cartoon poster Free Vector">
            <a:extLst>
              <a:ext uri="{FF2B5EF4-FFF2-40B4-BE49-F238E27FC236}">
                <a16:creationId xmlns:a16="http://schemas.microsoft.com/office/drawing/2014/main" id="{71D7595E-CA2E-4A10-8197-866E71D6B79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2232" y="3808773"/>
            <a:ext cx="1914670" cy="114696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No photo description available.">
            <a:extLst>
              <a:ext uri="{FF2B5EF4-FFF2-40B4-BE49-F238E27FC236}">
                <a16:creationId xmlns:a16="http://schemas.microsoft.com/office/drawing/2014/main" id="{2919C15A-9AF6-4CC8-AA86-8769E6E820E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46809" y="3808772"/>
            <a:ext cx="2131243" cy="2131243"/>
          </a:xfrm>
          <a:prstGeom prst="rect">
            <a:avLst/>
          </a:prstGeom>
          <a:noFill/>
          <a:extLst>
            <a:ext uri="{909E8E84-426E-40DD-AFC4-6F175D3DCCD1}">
              <a14:hiddenFill xmlns:a14="http://schemas.microsoft.com/office/drawing/2010/main">
                <a:solidFill>
                  <a:srgbClr val="FFFFFF"/>
                </a:solidFill>
              </a14:hiddenFill>
            </a:ext>
          </a:extLst>
        </p:spPr>
      </p:pic>
      <p:sp>
        <p:nvSpPr>
          <p:cNvPr id="17" name="תרשים זרימה: תהליך חלופי 16">
            <a:extLst>
              <a:ext uri="{FF2B5EF4-FFF2-40B4-BE49-F238E27FC236}">
                <a16:creationId xmlns:a16="http://schemas.microsoft.com/office/drawing/2014/main" id="{13F1F01C-B738-4753-97F4-340C5B7D8741}"/>
              </a:ext>
            </a:extLst>
          </p:cNvPr>
          <p:cNvSpPr/>
          <p:nvPr/>
        </p:nvSpPr>
        <p:spPr>
          <a:xfrm>
            <a:off x="5389411" y="884750"/>
            <a:ext cx="1316759" cy="61559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dirty="0">
                <a:solidFill>
                  <a:srgbClr val="192A72"/>
                </a:solidFill>
                <a:latin typeface="Varela Round" panose="00000500000000000000" pitchFamily="2" charset="-79"/>
                <a:cs typeface="Varela Round" panose="00000500000000000000" pitchFamily="2" charset="-79"/>
              </a:rPr>
              <a:t>מַדְרִיךְ</a:t>
            </a:r>
            <a:endParaRPr lang="he-IL" dirty="0">
              <a:solidFill>
                <a:srgbClr val="192A72"/>
              </a:solidFill>
              <a:latin typeface="Varela Round" panose="00000500000000000000" pitchFamily="2" charset="-79"/>
              <a:cs typeface="Varela Round" panose="00000500000000000000" pitchFamily="2" charset="-79"/>
            </a:endParaRPr>
          </a:p>
        </p:txBody>
      </p:sp>
    </p:spTree>
    <p:extLst>
      <p:ext uri="{BB962C8B-B14F-4D97-AF65-F5344CB8AC3E}">
        <p14:creationId xmlns:p14="http://schemas.microsoft.com/office/powerpoint/2010/main" val="268808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2" grpId="0"/>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F60969-23EF-4F9B-9C86-DA9E208BCBBC}"/>
              </a:ext>
            </a:extLst>
          </p:cNvPr>
          <p:cNvSpPr>
            <a:spLocks noGrp="1"/>
          </p:cNvSpPr>
          <p:nvPr>
            <p:ph type="title"/>
          </p:nvPr>
        </p:nvSpPr>
        <p:spPr/>
        <p:txBody>
          <a:bodyPr/>
          <a:lstStyle/>
          <a:p>
            <a:r>
              <a:rPr lang="he-IL" dirty="0"/>
              <a:t>צורות בינוני במשמעות בעל מקצוע</a:t>
            </a:r>
          </a:p>
        </p:txBody>
      </p:sp>
      <p:sp>
        <p:nvSpPr>
          <p:cNvPr id="3" name="מציין מיקום טקסט 2">
            <a:extLst>
              <a:ext uri="{FF2B5EF4-FFF2-40B4-BE49-F238E27FC236}">
                <a16:creationId xmlns:a16="http://schemas.microsoft.com/office/drawing/2014/main" id="{C91E25FF-2483-40A7-829F-3915B718CF17}"/>
              </a:ext>
            </a:extLst>
          </p:cNvPr>
          <p:cNvSpPr>
            <a:spLocks noGrp="1"/>
          </p:cNvSpPr>
          <p:nvPr>
            <p:ph type="body" sz="quarter" idx="3"/>
          </p:nvPr>
        </p:nvSpPr>
        <p:spPr>
          <a:xfrm>
            <a:off x="584462" y="1059388"/>
            <a:ext cx="11144668" cy="540000"/>
          </a:xfrm>
        </p:spPr>
        <p:txBody>
          <a:bodyPr/>
          <a:lstStyle/>
          <a:p>
            <a:r>
              <a:rPr lang="he-IL" dirty="0"/>
              <a:t>זהו את בעלי המקצוע/התפקיד בתמונות הבאות ואת ה</a:t>
            </a:r>
            <a:r>
              <a:rPr lang="he-IL" u="sng" dirty="0"/>
              <a:t>בניין</a:t>
            </a:r>
            <a:r>
              <a:rPr lang="he-IL" dirty="0"/>
              <a:t> של כל צורה.</a:t>
            </a:r>
          </a:p>
        </p:txBody>
      </p:sp>
      <p:sp>
        <p:nvSpPr>
          <p:cNvPr id="6" name="מציין מיקום טקסט 2">
            <a:extLst>
              <a:ext uri="{FF2B5EF4-FFF2-40B4-BE49-F238E27FC236}">
                <a16:creationId xmlns:a16="http://schemas.microsoft.com/office/drawing/2014/main" id="{3728903F-1CA2-4090-8984-0ADE32F8CA00}"/>
              </a:ext>
            </a:extLst>
          </p:cNvPr>
          <p:cNvSpPr txBox="1">
            <a:spLocks/>
          </p:cNvSpPr>
          <p:nvPr/>
        </p:nvSpPr>
        <p:spPr>
          <a:xfrm>
            <a:off x="10246936" y="1825501"/>
            <a:ext cx="1046537"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מְפַקֵּד</a:t>
            </a:r>
          </a:p>
        </p:txBody>
      </p:sp>
      <p:sp>
        <p:nvSpPr>
          <p:cNvPr id="7" name="מציין מיקום טקסט 2">
            <a:extLst>
              <a:ext uri="{FF2B5EF4-FFF2-40B4-BE49-F238E27FC236}">
                <a16:creationId xmlns:a16="http://schemas.microsoft.com/office/drawing/2014/main" id="{62217C0F-1170-4ECB-B157-256CA4FCBF6D}"/>
              </a:ext>
            </a:extLst>
          </p:cNvPr>
          <p:cNvSpPr txBox="1">
            <a:spLocks/>
          </p:cNvSpPr>
          <p:nvPr/>
        </p:nvSpPr>
        <p:spPr>
          <a:xfrm>
            <a:off x="10350631" y="4318386"/>
            <a:ext cx="942842"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פיעל</a:t>
            </a:r>
          </a:p>
        </p:txBody>
      </p:sp>
      <p:pic>
        <p:nvPicPr>
          <p:cNvPr id="2052" name="Picture 4" descr="Army commander clipart">
            <a:extLst>
              <a:ext uri="{FF2B5EF4-FFF2-40B4-BE49-F238E27FC236}">
                <a16:creationId xmlns:a16="http://schemas.microsoft.com/office/drawing/2014/main" id="{5C729A3E-D5B2-46FC-AE02-6E35B6BE48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04658" y="2421429"/>
            <a:ext cx="1790473" cy="18814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oman reporter holding a microphone Premium Vector">
            <a:extLst>
              <a:ext uri="{FF2B5EF4-FFF2-40B4-BE49-F238E27FC236}">
                <a16:creationId xmlns:a16="http://schemas.microsoft.com/office/drawing/2014/main" id="{EF0C859A-741C-4BA2-A183-B7F0C04D97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6241"/>
          <a:stretch/>
        </p:blipFill>
        <p:spPr bwMode="auto">
          <a:xfrm>
            <a:off x="7588438" y="2421428"/>
            <a:ext cx="1429680" cy="1877751"/>
          </a:xfrm>
          <a:prstGeom prst="rect">
            <a:avLst/>
          </a:prstGeom>
          <a:noFill/>
          <a:extLst>
            <a:ext uri="{909E8E84-426E-40DD-AFC4-6F175D3DCCD1}">
              <a14:hiddenFill xmlns:a14="http://schemas.microsoft.com/office/drawing/2010/main">
                <a:solidFill>
                  <a:srgbClr val="FFFFFF"/>
                </a:solidFill>
              </a14:hiddenFill>
            </a:ext>
          </a:extLst>
        </p:spPr>
      </p:pic>
      <p:sp>
        <p:nvSpPr>
          <p:cNvPr id="10" name="מציין מיקום טקסט 2">
            <a:extLst>
              <a:ext uri="{FF2B5EF4-FFF2-40B4-BE49-F238E27FC236}">
                <a16:creationId xmlns:a16="http://schemas.microsoft.com/office/drawing/2014/main" id="{4CC13FDD-4371-4F85-A333-79E343684BFA}"/>
              </a:ext>
            </a:extLst>
          </p:cNvPr>
          <p:cNvSpPr txBox="1">
            <a:spLocks/>
          </p:cNvSpPr>
          <p:nvPr/>
        </p:nvSpPr>
        <p:spPr>
          <a:xfrm>
            <a:off x="7766718" y="1825501"/>
            <a:ext cx="1100169"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מַגִּישָה</a:t>
            </a:r>
          </a:p>
        </p:txBody>
      </p:sp>
      <p:sp>
        <p:nvSpPr>
          <p:cNvPr id="11" name="מציין מיקום טקסט 2">
            <a:extLst>
              <a:ext uri="{FF2B5EF4-FFF2-40B4-BE49-F238E27FC236}">
                <a16:creationId xmlns:a16="http://schemas.microsoft.com/office/drawing/2014/main" id="{A276BD57-A3E6-44C6-AFC5-1A8BCE868C92}"/>
              </a:ext>
            </a:extLst>
          </p:cNvPr>
          <p:cNvSpPr txBox="1">
            <a:spLocks/>
          </p:cNvSpPr>
          <p:nvPr/>
        </p:nvSpPr>
        <p:spPr>
          <a:xfrm>
            <a:off x="7820350" y="4355106"/>
            <a:ext cx="1046537"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הפעיל</a:t>
            </a:r>
          </a:p>
        </p:txBody>
      </p:sp>
      <p:pic>
        <p:nvPicPr>
          <p:cNvPr id="2056" name="Picture 8" descr="Magician with magic hat and wand Free Vector">
            <a:extLst>
              <a:ext uri="{FF2B5EF4-FFF2-40B4-BE49-F238E27FC236}">
                <a16:creationId xmlns:a16="http://schemas.microsoft.com/office/drawing/2014/main" id="{B2D03A18-671F-4CAA-AF06-A0B7CBEFEB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2218" y="2350536"/>
            <a:ext cx="1429680" cy="1936726"/>
          </a:xfrm>
          <a:prstGeom prst="rect">
            <a:avLst/>
          </a:prstGeom>
          <a:noFill/>
          <a:extLst>
            <a:ext uri="{909E8E84-426E-40DD-AFC4-6F175D3DCCD1}">
              <a14:hiddenFill xmlns:a14="http://schemas.microsoft.com/office/drawing/2010/main">
                <a:solidFill>
                  <a:srgbClr val="FFFFFF"/>
                </a:solidFill>
              </a14:hiddenFill>
            </a:ext>
          </a:extLst>
        </p:spPr>
      </p:pic>
      <p:sp>
        <p:nvSpPr>
          <p:cNvPr id="13" name="מציין מיקום טקסט 2">
            <a:extLst>
              <a:ext uri="{FF2B5EF4-FFF2-40B4-BE49-F238E27FC236}">
                <a16:creationId xmlns:a16="http://schemas.microsoft.com/office/drawing/2014/main" id="{787D7B7E-DDB6-47EC-AB0A-59C8E183ABC0}"/>
              </a:ext>
            </a:extLst>
          </p:cNvPr>
          <p:cNvSpPr txBox="1">
            <a:spLocks/>
          </p:cNvSpPr>
          <p:nvPr/>
        </p:nvSpPr>
        <p:spPr>
          <a:xfrm>
            <a:off x="5685120" y="1825501"/>
            <a:ext cx="1046537"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קוֹסֵם</a:t>
            </a:r>
          </a:p>
        </p:txBody>
      </p:sp>
      <p:sp>
        <p:nvSpPr>
          <p:cNvPr id="14" name="מציין מיקום טקסט 2">
            <a:extLst>
              <a:ext uri="{FF2B5EF4-FFF2-40B4-BE49-F238E27FC236}">
                <a16:creationId xmlns:a16="http://schemas.microsoft.com/office/drawing/2014/main" id="{B3148830-3105-4A01-B639-68F7CAFFC941}"/>
              </a:ext>
            </a:extLst>
          </p:cNvPr>
          <p:cNvSpPr txBox="1">
            <a:spLocks/>
          </p:cNvSpPr>
          <p:nvPr/>
        </p:nvSpPr>
        <p:spPr>
          <a:xfrm>
            <a:off x="5508673" y="4355106"/>
            <a:ext cx="1046537"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קל</a:t>
            </a:r>
          </a:p>
        </p:txBody>
      </p:sp>
      <p:pic>
        <p:nvPicPr>
          <p:cNvPr id="2058" name="Picture 10" descr="Employee hiring research concept Free Vector">
            <a:extLst>
              <a:ext uri="{FF2B5EF4-FFF2-40B4-BE49-F238E27FC236}">
                <a16:creationId xmlns:a16="http://schemas.microsoft.com/office/drawing/2014/main" id="{D4147C42-4F26-49E5-AEA4-90BFF6123B6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548" t="8141" r="10382"/>
          <a:stretch/>
        </p:blipFill>
        <p:spPr bwMode="auto">
          <a:xfrm>
            <a:off x="3258485" y="2350536"/>
            <a:ext cx="1560164" cy="1961367"/>
          </a:xfrm>
          <a:prstGeom prst="rect">
            <a:avLst/>
          </a:prstGeom>
          <a:noFill/>
          <a:extLst>
            <a:ext uri="{909E8E84-426E-40DD-AFC4-6F175D3DCCD1}">
              <a14:hiddenFill xmlns:a14="http://schemas.microsoft.com/office/drawing/2010/main">
                <a:solidFill>
                  <a:srgbClr val="FFFFFF"/>
                </a:solidFill>
              </a14:hiddenFill>
            </a:ext>
          </a:extLst>
        </p:spPr>
      </p:pic>
      <p:sp>
        <p:nvSpPr>
          <p:cNvPr id="16" name="מציין מיקום טקסט 2">
            <a:extLst>
              <a:ext uri="{FF2B5EF4-FFF2-40B4-BE49-F238E27FC236}">
                <a16:creationId xmlns:a16="http://schemas.microsoft.com/office/drawing/2014/main" id="{1C25C4DA-8EAC-4F05-A5D7-8520FFC88C13}"/>
              </a:ext>
            </a:extLst>
          </p:cNvPr>
          <p:cNvSpPr txBox="1">
            <a:spLocks/>
          </p:cNvSpPr>
          <p:nvPr/>
        </p:nvSpPr>
        <p:spPr>
          <a:xfrm>
            <a:off x="3427075" y="1848231"/>
            <a:ext cx="1222984"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מָעֳמֶדֶת</a:t>
            </a:r>
          </a:p>
        </p:txBody>
      </p:sp>
      <p:sp>
        <p:nvSpPr>
          <p:cNvPr id="17" name="מציין מיקום טקסט 2">
            <a:extLst>
              <a:ext uri="{FF2B5EF4-FFF2-40B4-BE49-F238E27FC236}">
                <a16:creationId xmlns:a16="http://schemas.microsoft.com/office/drawing/2014/main" id="{C73B439B-65BB-4778-889F-F5D9EC969C0C}"/>
              </a:ext>
            </a:extLst>
          </p:cNvPr>
          <p:cNvSpPr txBox="1">
            <a:spLocks/>
          </p:cNvSpPr>
          <p:nvPr/>
        </p:nvSpPr>
        <p:spPr>
          <a:xfrm>
            <a:off x="3357263" y="4355106"/>
            <a:ext cx="1222984"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הופעל</a:t>
            </a:r>
          </a:p>
        </p:txBody>
      </p:sp>
      <p:pic>
        <p:nvPicPr>
          <p:cNvPr id="2060" name="Picture 12" descr="Back of attastor talking to magistrate in court Premium Photo">
            <a:extLst>
              <a:ext uri="{FF2B5EF4-FFF2-40B4-BE49-F238E27FC236}">
                <a16:creationId xmlns:a16="http://schemas.microsoft.com/office/drawing/2014/main" id="{6DA047CA-EC3B-40B9-AE79-E60C163F0C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010" r="10773"/>
          <a:stretch/>
        </p:blipFill>
        <p:spPr bwMode="auto">
          <a:xfrm>
            <a:off x="502910" y="2363266"/>
            <a:ext cx="2202006" cy="1923996"/>
          </a:xfrm>
          <a:prstGeom prst="rect">
            <a:avLst/>
          </a:prstGeom>
          <a:noFill/>
          <a:extLst>
            <a:ext uri="{909E8E84-426E-40DD-AFC4-6F175D3DCCD1}">
              <a14:hiddenFill xmlns:a14="http://schemas.microsoft.com/office/drawing/2010/main">
                <a:solidFill>
                  <a:srgbClr val="FFFFFF"/>
                </a:solidFill>
              </a14:hiddenFill>
            </a:ext>
          </a:extLst>
        </p:spPr>
      </p:pic>
      <p:sp>
        <p:nvSpPr>
          <p:cNvPr id="20" name="מציין מיקום טקסט 2">
            <a:extLst>
              <a:ext uri="{FF2B5EF4-FFF2-40B4-BE49-F238E27FC236}">
                <a16:creationId xmlns:a16="http://schemas.microsoft.com/office/drawing/2014/main" id="{E1048489-3D96-4BB0-8367-F4480744AEE2}"/>
              </a:ext>
            </a:extLst>
          </p:cNvPr>
          <p:cNvSpPr txBox="1">
            <a:spLocks/>
          </p:cNvSpPr>
          <p:nvPr/>
        </p:nvSpPr>
        <p:spPr>
          <a:xfrm>
            <a:off x="936209" y="1827065"/>
            <a:ext cx="1222984"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נִתְבָּע</a:t>
            </a:r>
          </a:p>
        </p:txBody>
      </p:sp>
      <p:sp>
        <p:nvSpPr>
          <p:cNvPr id="21" name="מציין מיקום טקסט 2">
            <a:extLst>
              <a:ext uri="{FF2B5EF4-FFF2-40B4-BE49-F238E27FC236}">
                <a16:creationId xmlns:a16="http://schemas.microsoft.com/office/drawing/2014/main" id="{57D185EA-F032-4512-83B5-31BB2D3925BC}"/>
              </a:ext>
            </a:extLst>
          </p:cNvPr>
          <p:cNvSpPr txBox="1">
            <a:spLocks/>
          </p:cNvSpPr>
          <p:nvPr/>
        </p:nvSpPr>
        <p:spPr>
          <a:xfrm>
            <a:off x="936209" y="4355106"/>
            <a:ext cx="1222984"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נפעל</a:t>
            </a:r>
          </a:p>
        </p:txBody>
      </p:sp>
    </p:spTree>
    <p:extLst>
      <p:ext uri="{BB962C8B-B14F-4D97-AF65-F5344CB8AC3E}">
        <p14:creationId xmlns:p14="http://schemas.microsoft.com/office/powerpoint/2010/main" val="346232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3" grpId="0"/>
      <p:bldP spid="14" grpId="0"/>
      <p:bldP spid="16" grpId="0"/>
      <p:bldP spid="17" grpId="0"/>
      <p:bldP spid="20" grpId="0"/>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D50BDC6-48CE-47C6-9F82-B6272A8412C6}"/>
              </a:ext>
            </a:extLst>
          </p:cNvPr>
          <p:cNvSpPr>
            <a:spLocks noGrp="1"/>
          </p:cNvSpPr>
          <p:nvPr>
            <p:ph type="title"/>
          </p:nvPr>
        </p:nvSpPr>
        <p:spPr/>
        <p:txBody>
          <a:bodyPr/>
          <a:lstStyle/>
          <a:p>
            <a:r>
              <a:rPr lang="he-IL" dirty="0"/>
              <a:t>צורות בינוני במשמעות בעל מקצוע</a:t>
            </a:r>
          </a:p>
        </p:txBody>
      </p:sp>
      <p:sp>
        <p:nvSpPr>
          <p:cNvPr id="3" name="מציין מיקום טקסט 2">
            <a:extLst>
              <a:ext uri="{FF2B5EF4-FFF2-40B4-BE49-F238E27FC236}">
                <a16:creationId xmlns:a16="http://schemas.microsoft.com/office/drawing/2014/main" id="{A1060434-D18A-452E-BB55-5B3E905785A6}"/>
              </a:ext>
            </a:extLst>
          </p:cNvPr>
          <p:cNvSpPr>
            <a:spLocks noGrp="1"/>
          </p:cNvSpPr>
          <p:nvPr>
            <p:ph type="body" sz="quarter" idx="3"/>
          </p:nvPr>
        </p:nvSpPr>
        <p:spPr>
          <a:xfrm>
            <a:off x="2549768" y="1037120"/>
            <a:ext cx="9642231" cy="499580"/>
          </a:xfrm>
        </p:spPr>
        <p:txBody>
          <a:bodyPr/>
          <a:lstStyle/>
          <a:p>
            <a:r>
              <a:rPr lang="he-IL" sz="2400" b="0" dirty="0"/>
              <a:t>האזינו לשיר, ומצאו בכל בית </a:t>
            </a:r>
            <a:r>
              <a:rPr lang="he-IL" sz="2400" b="0" u="sng" dirty="0"/>
              <a:t>צורת בינוני</a:t>
            </a:r>
            <a:r>
              <a:rPr lang="he-IL" sz="2400" b="0" dirty="0"/>
              <a:t> אחת במשמעות בעל מקצוע.</a:t>
            </a:r>
          </a:p>
        </p:txBody>
      </p:sp>
      <p:pic>
        <p:nvPicPr>
          <p:cNvPr id="5" name="מדיה מקוונת 4" title="ￗﾐￗﾨￗﾙￗﾧ ￗﾐￗﾙￗﾙￗﾠￗﾩￗﾘￗﾙￗﾙￗﾟ ￗﾕￗﾩￗﾜￗﾕￗﾝ ￗﾗￗﾠￗﾕￗﾚ - ￗﾛￗﾜ ￗﾐￗﾗￗﾓ ￗﾨￗﾕￗﾦￗﾔ">
            <a:hlinkClick r:id="" action="ppaction://media"/>
            <a:extLst>
              <a:ext uri="{FF2B5EF4-FFF2-40B4-BE49-F238E27FC236}">
                <a16:creationId xmlns:a16="http://schemas.microsoft.com/office/drawing/2014/main" id="{545F9565-2C38-4F8F-8981-2A9CAE3A31A7}"/>
              </a:ext>
            </a:extLst>
          </p:cNvPr>
          <p:cNvPicPr>
            <a:picLocks noRot="1" noChangeAspect="1"/>
          </p:cNvPicPr>
          <p:nvPr>
            <a:videoFile r:link="rId1"/>
          </p:nvPr>
        </p:nvPicPr>
        <p:blipFill>
          <a:blip r:embed="rId3"/>
          <a:stretch>
            <a:fillRect/>
          </a:stretch>
        </p:blipFill>
        <p:spPr>
          <a:xfrm>
            <a:off x="260481" y="4116017"/>
            <a:ext cx="3384419" cy="2536471"/>
          </a:xfrm>
          <a:prstGeom prst="rect">
            <a:avLst/>
          </a:prstGeom>
        </p:spPr>
      </p:pic>
      <p:sp>
        <p:nvSpPr>
          <p:cNvPr id="9" name="מלבן 8">
            <a:extLst>
              <a:ext uri="{FF2B5EF4-FFF2-40B4-BE49-F238E27FC236}">
                <a16:creationId xmlns:a16="http://schemas.microsoft.com/office/drawing/2014/main" id="{55978E7D-870E-40BB-B2B2-D44D3C1F6911}"/>
              </a:ext>
            </a:extLst>
          </p:cNvPr>
          <p:cNvSpPr/>
          <p:nvPr/>
        </p:nvSpPr>
        <p:spPr>
          <a:xfrm>
            <a:off x="729438" y="3481661"/>
            <a:ext cx="2446504" cy="584775"/>
          </a:xfrm>
          <a:prstGeom prst="rect">
            <a:avLst/>
          </a:prstGeom>
        </p:spPr>
        <p:txBody>
          <a:bodyPr wrap="none">
            <a:spAutoFit/>
          </a:bodyPr>
          <a:lstStyle/>
          <a:p>
            <a:pPr algn="ctr"/>
            <a:r>
              <a:rPr lang="he-IL" sz="1600" dirty="0">
                <a:solidFill>
                  <a:srgbClr val="12B4BC"/>
                </a:solidFill>
                <a:latin typeface="Varela Round" panose="00000500000000000000" pitchFamily="2" charset="-79"/>
                <a:cs typeface="Varela Round" panose="00000500000000000000" pitchFamily="2" charset="-79"/>
              </a:rPr>
              <a:t>"כל אחד רוצה"</a:t>
            </a:r>
          </a:p>
          <a:p>
            <a:pPr algn="ctr"/>
            <a:r>
              <a:rPr lang="he-IL" sz="1600" dirty="0">
                <a:solidFill>
                  <a:srgbClr val="12B4BC"/>
                </a:solidFill>
                <a:latin typeface="Varela Round" panose="00000500000000000000" pitchFamily="2" charset="-79"/>
                <a:cs typeface="Varela Round" panose="00000500000000000000" pitchFamily="2" charset="-79"/>
              </a:rPr>
              <a:t>אריק איינשטיין ושלום חנוך</a:t>
            </a:r>
          </a:p>
        </p:txBody>
      </p:sp>
      <p:sp>
        <p:nvSpPr>
          <p:cNvPr id="10" name="מלבן 9">
            <a:extLst>
              <a:ext uri="{FF2B5EF4-FFF2-40B4-BE49-F238E27FC236}">
                <a16:creationId xmlns:a16="http://schemas.microsoft.com/office/drawing/2014/main" id="{9A320A88-2EDF-42CA-A9B7-98DA5C22E8C6}"/>
              </a:ext>
            </a:extLst>
          </p:cNvPr>
          <p:cNvSpPr/>
          <p:nvPr/>
        </p:nvSpPr>
        <p:spPr>
          <a:xfrm>
            <a:off x="10145934" y="3429000"/>
            <a:ext cx="1093569" cy="523220"/>
          </a:xfrm>
          <a:prstGeom prst="rect">
            <a:avLst/>
          </a:prstGeom>
        </p:spPr>
        <p:txBody>
          <a:bodyPr wrap="none">
            <a:spAutoFit/>
          </a:bodyPr>
          <a:lstStyle/>
          <a:p>
            <a:r>
              <a:rPr lang="he-IL" sz="2800" b="1" dirty="0">
                <a:solidFill>
                  <a:srgbClr val="92D050"/>
                </a:solidFill>
                <a:latin typeface="Varela Round" panose="00000500000000000000" pitchFamily="2" charset="-79"/>
                <a:ea typeface="Verdana" panose="020B0604030504040204" pitchFamily="34" charset="0"/>
                <a:cs typeface="Varela Round" panose="00000500000000000000" pitchFamily="2" charset="-79"/>
              </a:rPr>
              <a:t>מְבַקֵּר</a:t>
            </a:r>
            <a:endParaRPr lang="he-IL" b="1" dirty="0">
              <a:solidFill>
                <a:srgbClr val="92D050"/>
              </a:solidFill>
            </a:endParaRPr>
          </a:p>
        </p:txBody>
      </p:sp>
      <p:sp>
        <p:nvSpPr>
          <p:cNvPr id="11" name="מלבן 10">
            <a:extLst>
              <a:ext uri="{FF2B5EF4-FFF2-40B4-BE49-F238E27FC236}">
                <a16:creationId xmlns:a16="http://schemas.microsoft.com/office/drawing/2014/main" id="{F06B823F-310A-4A29-9D92-993A81238E49}"/>
              </a:ext>
            </a:extLst>
          </p:cNvPr>
          <p:cNvSpPr/>
          <p:nvPr/>
        </p:nvSpPr>
        <p:spPr>
          <a:xfrm>
            <a:off x="3974922" y="3429000"/>
            <a:ext cx="1197765" cy="523220"/>
          </a:xfrm>
          <a:prstGeom prst="rect">
            <a:avLst/>
          </a:prstGeom>
        </p:spPr>
        <p:txBody>
          <a:bodyPr wrap="none">
            <a:spAutoFit/>
          </a:bodyPr>
          <a:lstStyle/>
          <a:p>
            <a:r>
              <a:rPr lang="he-IL" sz="2800" b="1" dirty="0">
                <a:solidFill>
                  <a:srgbClr val="92D050"/>
                </a:solidFill>
                <a:latin typeface="Varela Round" panose="00000500000000000000" pitchFamily="2" charset="-79"/>
                <a:ea typeface="Verdana" panose="020B0604030504040204" pitchFamily="34" charset="0"/>
                <a:cs typeface="Varela Round" panose="00000500000000000000" pitchFamily="2" charset="-79"/>
              </a:rPr>
              <a:t>מְשוֹרֵר</a:t>
            </a:r>
            <a:endParaRPr lang="he-IL" b="1" dirty="0">
              <a:solidFill>
                <a:srgbClr val="92D050"/>
              </a:solidFill>
            </a:endParaRPr>
          </a:p>
        </p:txBody>
      </p:sp>
      <p:sp>
        <p:nvSpPr>
          <p:cNvPr id="12" name="מלבן 11">
            <a:extLst>
              <a:ext uri="{FF2B5EF4-FFF2-40B4-BE49-F238E27FC236}">
                <a16:creationId xmlns:a16="http://schemas.microsoft.com/office/drawing/2014/main" id="{EC1D0B66-D932-4DCA-A877-54143CB6DF49}"/>
              </a:ext>
            </a:extLst>
          </p:cNvPr>
          <p:cNvSpPr/>
          <p:nvPr/>
        </p:nvSpPr>
        <p:spPr>
          <a:xfrm>
            <a:off x="7227610" y="3429000"/>
            <a:ext cx="1027845" cy="523220"/>
          </a:xfrm>
          <a:prstGeom prst="rect">
            <a:avLst/>
          </a:prstGeom>
        </p:spPr>
        <p:txBody>
          <a:bodyPr wrap="none">
            <a:spAutoFit/>
          </a:bodyPr>
          <a:lstStyle/>
          <a:p>
            <a:r>
              <a:rPr lang="he-IL" sz="2800" b="1" dirty="0">
                <a:solidFill>
                  <a:srgbClr val="92D050"/>
                </a:solidFill>
                <a:latin typeface="Varela Round" panose="00000500000000000000" pitchFamily="2" charset="-79"/>
                <a:ea typeface="Verdana" panose="020B0604030504040204" pitchFamily="34" charset="0"/>
                <a:cs typeface="Varela Round" panose="00000500000000000000" pitchFamily="2" charset="-79"/>
              </a:rPr>
              <a:t>מַנְחֶה</a:t>
            </a:r>
            <a:endParaRPr lang="he-IL" b="1" dirty="0">
              <a:solidFill>
                <a:srgbClr val="92D050"/>
              </a:solidFill>
            </a:endParaRPr>
          </a:p>
        </p:txBody>
      </p:sp>
      <p:grpSp>
        <p:nvGrpSpPr>
          <p:cNvPr id="14" name="קבוצה 13">
            <a:extLst>
              <a:ext uri="{FF2B5EF4-FFF2-40B4-BE49-F238E27FC236}">
                <a16:creationId xmlns:a16="http://schemas.microsoft.com/office/drawing/2014/main" id="{727F789C-8593-4B49-B1D8-B17DFE2C9F03}"/>
              </a:ext>
            </a:extLst>
          </p:cNvPr>
          <p:cNvGrpSpPr/>
          <p:nvPr/>
        </p:nvGrpSpPr>
        <p:grpSpPr>
          <a:xfrm>
            <a:off x="2754432" y="1587500"/>
            <a:ext cx="9156701" cy="1741119"/>
            <a:chOff x="2825749" y="1587500"/>
            <a:chExt cx="9156701" cy="1741119"/>
          </a:xfrm>
        </p:grpSpPr>
        <p:sp>
          <p:nvSpPr>
            <p:cNvPr id="6" name="מלבן 5">
              <a:extLst>
                <a:ext uri="{FF2B5EF4-FFF2-40B4-BE49-F238E27FC236}">
                  <a16:creationId xmlns:a16="http://schemas.microsoft.com/office/drawing/2014/main" id="{B111CCFC-D1C0-4D3C-BFBF-D6DD35C838B3}"/>
                </a:ext>
              </a:extLst>
            </p:cNvPr>
            <p:cNvSpPr/>
            <p:nvPr/>
          </p:nvSpPr>
          <p:spPr>
            <a:xfrm>
              <a:off x="9099550" y="1640726"/>
              <a:ext cx="2882900" cy="1631216"/>
            </a:xfrm>
            <a:prstGeom prst="rect">
              <a:avLst/>
            </a:prstGeom>
          </p:spPr>
          <p:txBody>
            <a:bodyPr wrap="square">
              <a:spAutoFit/>
            </a:bodyPr>
            <a:lstStyle/>
            <a:p>
              <a: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t>כל אחד רוצה להיות זמר</a:t>
              </a:r>
              <a:b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br>
              <a: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t>להיות זמר להיות זמר</a:t>
              </a:r>
              <a:b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br>
              <a: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t>אם לא זמר אז שחקן</a:t>
              </a:r>
              <a:b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br>
              <a: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t>אם לא שחקן אז ליצן</a:t>
              </a:r>
              <a:b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br>
              <a: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t>אם לא ליצן אז מבקר</a:t>
              </a:r>
            </a:p>
          </p:txBody>
        </p:sp>
        <p:sp>
          <p:nvSpPr>
            <p:cNvPr id="7" name="מלבן 6">
              <a:extLst>
                <a:ext uri="{FF2B5EF4-FFF2-40B4-BE49-F238E27FC236}">
                  <a16:creationId xmlns:a16="http://schemas.microsoft.com/office/drawing/2014/main" id="{EF63AED8-5453-496B-AC1C-960EA88434C6}"/>
                </a:ext>
              </a:extLst>
            </p:cNvPr>
            <p:cNvSpPr/>
            <p:nvPr/>
          </p:nvSpPr>
          <p:spPr>
            <a:xfrm>
              <a:off x="5962649" y="1640726"/>
              <a:ext cx="3048001" cy="1631216"/>
            </a:xfrm>
            <a:prstGeom prst="rect">
              <a:avLst/>
            </a:prstGeom>
          </p:spPr>
          <p:txBody>
            <a:bodyPr wrap="square">
              <a:spAutoFit/>
            </a:bodyPr>
            <a:lstStyle/>
            <a:p>
              <a: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t>כל אחד רוצה להיות כוכב</a:t>
              </a:r>
              <a:b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br>
              <a: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t>להיות כוכב להיות כוכב</a:t>
              </a:r>
              <a:b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br>
              <a: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t>אם לא כוכב אז בדרן</a:t>
              </a:r>
              <a:b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br>
              <a: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t>אם לא בדרן אז מנחה</a:t>
              </a:r>
              <a:b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br>
              <a: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t>אם לא מנחה אז חקיין</a:t>
              </a:r>
            </a:p>
          </p:txBody>
        </p:sp>
        <p:sp>
          <p:nvSpPr>
            <p:cNvPr id="8" name="מלבן 7">
              <a:extLst>
                <a:ext uri="{FF2B5EF4-FFF2-40B4-BE49-F238E27FC236}">
                  <a16:creationId xmlns:a16="http://schemas.microsoft.com/office/drawing/2014/main" id="{2F360EC9-C85F-4883-AB4F-15EEED8DA4B9}"/>
                </a:ext>
              </a:extLst>
            </p:cNvPr>
            <p:cNvSpPr/>
            <p:nvPr/>
          </p:nvSpPr>
          <p:spPr>
            <a:xfrm>
              <a:off x="2825749" y="1646603"/>
              <a:ext cx="3048000" cy="1631216"/>
            </a:xfrm>
            <a:prstGeom prst="rect">
              <a:avLst/>
            </a:prstGeom>
          </p:spPr>
          <p:txBody>
            <a:bodyPr wrap="square">
              <a:spAutoFit/>
            </a:bodyPr>
            <a:lstStyle/>
            <a:p>
              <a: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t>כל אחד רוצה להיות מליין</a:t>
              </a:r>
              <a:b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br>
              <a: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t>להיות מליין להיות מליין</a:t>
              </a:r>
              <a:b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br>
              <a: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t>אם לא מליין אז דוגמן</a:t>
              </a:r>
              <a:b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br>
              <a: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t>אם לא דוגמן אז צלם</a:t>
              </a:r>
              <a:b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br>
              <a:r>
                <a:rPr lang="he-IL" sz="2000" dirty="0">
                  <a:solidFill>
                    <a:srgbClr val="192A72"/>
                  </a:solidFill>
                  <a:latin typeface="Varela Round" panose="00000500000000000000" pitchFamily="2" charset="-79"/>
                  <a:ea typeface="Verdana" panose="020B0604030504040204" pitchFamily="34" charset="0"/>
                  <a:cs typeface="Varela Round" panose="00000500000000000000" pitchFamily="2" charset="-79"/>
                </a:rPr>
                <a:t>אם לא צלם אז משורר</a:t>
              </a:r>
            </a:p>
          </p:txBody>
        </p:sp>
        <p:sp>
          <p:nvSpPr>
            <p:cNvPr id="13" name="מלבן 12">
              <a:extLst>
                <a:ext uri="{FF2B5EF4-FFF2-40B4-BE49-F238E27FC236}">
                  <a16:creationId xmlns:a16="http://schemas.microsoft.com/office/drawing/2014/main" id="{F0C18B14-872A-4B29-82F4-7D919849D1F2}"/>
                </a:ext>
              </a:extLst>
            </p:cNvPr>
            <p:cNvSpPr/>
            <p:nvPr/>
          </p:nvSpPr>
          <p:spPr>
            <a:xfrm>
              <a:off x="2921000" y="1587500"/>
              <a:ext cx="9061450" cy="1741119"/>
            </a:xfrm>
            <a:prstGeom prst="rect">
              <a:avLst/>
            </a:prstGeom>
            <a:noFill/>
            <a:ln>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5" name="מלבן 14">
            <a:extLst>
              <a:ext uri="{FF2B5EF4-FFF2-40B4-BE49-F238E27FC236}">
                <a16:creationId xmlns:a16="http://schemas.microsoft.com/office/drawing/2014/main" id="{786DB3F5-E0CE-4FA1-AFE5-9896CBBAA4A8}"/>
              </a:ext>
            </a:extLst>
          </p:cNvPr>
          <p:cNvSpPr/>
          <p:nvPr/>
        </p:nvSpPr>
        <p:spPr>
          <a:xfrm>
            <a:off x="9547860" y="2933513"/>
            <a:ext cx="676909" cy="2590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מלבן 15">
            <a:extLst>
              <a:ext uri="{FF2B5EF4-FFF2-40B4-BE49-F238E27FC236}">
                <a16:creationId xmlns:a16="http://schemas.microsoft.com/office/drawing/2014/main" id="{B2D32D2F-CA2A-4754-A72F-C260A50C1A03}"/>
              </a:ext>
            </a:extLst>
          </p:cNvPr>
          <p:cNvSpPr/>
          <p:nvPr/>
        </p:nvSpPr>
        <p:spPr>
          <a:xfrm>
            <a:off x="6484620" y="2643953"/>
            <a:ext cx="676909" cy="2590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מלבן 16">
            <a:extLst>
              <a:ext uri="{FF2B5EF4-FFF2-40B4-BE49-F238E27FC236}">
                <a16:creationId xmlns:a16="http://schemas.microsoft.com/office/drawing/2014/main" id="{47F41C76-E9EA-415E-B0B8-0AF00E5134CF}"/>
              </a:ext>
            </a:extLst>
          </p:cNvPr>
          <p:cNvSpPr/>
          <p:nvPr/>
        </p:nvSpPr>
        <p:spPr>
          <a:xfrm>
            <a:off x="3291840" y="2941133"/>
            <a:ext cx="806449" cy="2590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657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5"/>
                </p:tgtEl>
              </p:cMediaNode>
            </p:video>
          </p:childTnLst>
        </p:cTn>
      </p:par>
    </p:tnLst>
    <p:bldLst>
      <p:bldP spid="9" grpId="0"/>
      <p:bldP spid="10" grpId="0"/>
      <p:bldP spid="11" grpId="0"/>
      <p:bldP spid="12" grpId="0"/>
      <p:bldP spid="15" grpId="0" animBg="1"/>
      <p:bldP spid="16"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1129EF9-07A5-4297-8D64-E065AC6E95ED}"/>
              </a:ext>
            </a:extLst>
          </p:cNvPr>
          <p:cNvSpPr>
            <a:spLocks noGrp="1"/>
          </p:cNvSpPr>
          <p:nvPr>
            <p:ph type="title"/>
          </p:nvPr>
        </p:nvSpPr>
        <p:spPr/>
        <p:txBody>
          <a:bodyPr/>
          <a:lstStyle/>
          <a:p>
            <a:r>
              <a:rPr lang="he-IL" dirty="0"/>
              <a:t>תרגול מבחינות בגרות</a:t>
            </a:r>
          </a:p>
        </p:txBody>
      </p:sp>
      <p:pic>
        <p:nvPicPr>
          <p:cNvPr id="5" name="תמונה 4">
            <a:extLst>
              <a:ext uri="{FF2B5EF4-FFF2-40B4-BE49-F238E27FC236}">
                <a16:creationId xmlns:a16="http://schemas.microsoft.com/office/drawing/2014/main" id="{E41FAE38-52BA-4AC4-9EA7-9EFF72DB12D4}"/>
              </a:ext>
            </a:extLst>
          </p:cNvPr>
          <p:cNvPicPr>
            <a:picLocks noChangeAspect="1"/>
          </p:cNvPicPr>
          <p:nvPr/>
        </p:nvPicPr>
        <p:blipFill rotWithShape="1">
          <a:blip r:embed="rId2"/>
          <a:srcRect l="19716" t="35051" r="21753" b="30035"/>
          <a:stretch/>
        </p:blipFill>
        <p:spPr>
          <a:xfrm>
            <a:off x="2694436" y="1279133"/>
            <a:ext cx="8768395" cy="2942104"/>
          </a:xfrm>
          <a:prstGeom prst="rect">
            <a:avLst/>
          </a:prstGeom>
        </p:spPr>
      </p:pic>
      <p:sp>
        <p:nvSpPr>
          <p:cNvPr id="6" name="מלבן 5">
            <a:extLst>
              <a:ext uri="{FF2B5EF4-FFF2-40B4-BE49-F238E27FC236}">
                <a16:creationId xmlns:a16="http://schemas.microsoft.com/office/drawing/2014/main" id="{6C228266-1A7A-47E0-8D6E-8D8296AD6B5E}"/>
              </a:ext>
            </a:extLst>
          </p:cNvPr>
          <p:cNvSpPr/>
          <p:nvPr/>
        </p:nvSpPr>
        <p:spPr>
          <a:xfrm>
            <a:off x="671111" y="1268559"/>
            <a:ext cx="10849778" cy="2955098"/>
          </a:xfrm>
          <a:prstGeom prst="rect">
            <a:avLst/>
          </a:prstGeom>
          <a:noFill/>
          <a:ln w="28575">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מלבן 6">
            <a:extLst>
              <a:ext uri="{FF2B5EF4-FFF2-40B4-BE49-F238E27FC236}">
                <a16:creationId xmlns:a16="http://schemas.microsoft.com/office/drawing/2014/main" id="{CDCC49D8-BC88-4585-847B-537D130DE115}"/>
              </a:ext>
            </a:extLst>
          </p:cNvPr>
          <p:cNvSpPr/>
          <p:nvPr/>
        </p:nvSpPr>
        <p:spPr>
          <a:xfrm>
            <a:off x="3877394" y="2307771"/>
            <a:ext cx="1248228" cy="391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לבן 7">
            <a:extLst>
              <a:ext uri="{FF2B5EF4-FFF2-40B4-BE49-F238E27FC236}">
                <a16:creationId xmlns:a16="http://schemas.microsoft.com/office/drawing/2014/main" id="{B938F4EC-4CD4-4983-A544-673EAFBABF79}"/>
              </a:ext>
            </a:extLst>
          </p:cNvPr>
          <p:cNvSpPr/>
          <p:nvPr/>
        </p:nvSpPr>
        <p:spPr>
          <a:xfrm>
            <a:off x="4915166" y="3728295"/>
            <a:ext cx="1248228" cy="391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8">
            <a:extLst>
              <a:ext uri="{FF2B5EF4-FFF2-40B4-BE49-F238E27FC236}">
                <a16:creationId xmlns:a16="http://schemas.microsoft.com/office/drawing/2014/main" id="{D60E8A1E-4CB0-4978-98E5-997A4BC75997}"/>
              </a:ext>
            </a:extLst>
          </p:cNvPr>
          <p:cNvSpPr/>
          <p:nvPr/>
        </p:nvSpPr>
        <p:spPr>
          <a:xfrm>
            <a:off x="9619518" y="3233057"/>
            <a:ext cx="1248228" cy="391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מציין מיקום טקסט 2">
            <a:extLst>
              <a:ext uri="{FF2B5EF4-FFF2-40B4-BE49-F238E27FC236}">
                <a16:creationId xmlns:a16="http://schemas.microsoft.com/office/drawing/2014/main" id="{3B4CD934-C70E-4EE1-8D1C-84389888C6FC}"/>
              </a:ext>
            </a:extLst>
          </p:cNvPr>
          <p:cNvSpPr txBox="1">
            <a:spLocks/>
          </p:cNvSpPr>
          <p:nvPr/>
        </p:nvSpPr>
        <p:spPr>
          <a:xfrm>
            <a:off x="4362944" y="2206108"/>
            <a:ext cx="1104444"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מאמן</a:t>
            </a:r>
          </a:p>
        </p:txBody>
      </p:sp>
      <p:sp>
        <p:nvSpPr>
          <p:cNvPr id="11" name="מציין מיקום טקסט 2">
            <a:extLst>
              <a:ext uri="{FF2B5EF4-FFF2-40B4-BE49-F238E27FC236}">
                <a16:creationId xmlns:a16="http://schemas.microsoft.com/office/drawing/2014/main" id="{F33C2D30-EB58-4EB2-95FC-0913D9C6A04A}"/>
              </a:ext>
            </a:extLst>
          </p:cNvPr>
          <p:cNvSpPr txBox="1">
            <a:spLocks/>
          </p:cNvSpPr>
          <p:nvPr/>
        </p:nvSpPr>
        <p:spPr>
          <a:xfrm>
            <a:off x="3420102" y="2203688"/>
            <a:ext cx="942842"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רץ</a:t>
            </a:r>
          </a:p>
        </p:txBody>
      </p:sp>
      <p:sp>
        <p:nvSpPr>
          <p:cNvPr id="12" name="מציין מיקום טקסט 2">
            <a:extLst>
              <a:ext uri="{FF2B5EF4-FFF2-40B4-BE49-F238E27FC236}">
                <a16:creationId xmlns:a16="http://schemas.microsoft.com/office/drawing/2014/main" id="{749F8AD6-2247-4626-B163-ECA93CB2E1E7}"/>
              </a:ext>
            </a:extLst>
          </p:cNvPr>
          <p:cNvSpPr txBox="1">
            <a:spLocks/>
          </p:cNvSpPr>
          <p:nvPr/>
        </p:nvSpPr>
        <p:spPr>
          <a:xfrm>
            <a:off x="2228572" y="2210185"/>
            <a:ext cx="1191530"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שופט</a:t>
            </a:r>
          </a:p>
        </p:txBody>
      </p:sp>
      <p:sp>
        <p:nvSpPr>
          <p:cNvPr id="13" name="מציין מיקום טקסט 2">
            <a:extLst>
              <a:ext uri="{FF2B5EF4-FFF2-40B4-BE49-F238E27FC236}">
                <a16:creationId xmlns:a16="http://schemas.microsoft.com/office/drawing/2014/main" id="{EE0C7BBA-3F32-4CF1-85DB-5EF29496D1F4}"/>
              </a:ext>
            </a:extLst>
          </p:cNvPr>
          <p:cNvSpPr txBox="1">
            <a:spLocks/>
          </p:cNvSpPr>
          <p:nvPr/>
        </p:nvSpPr>
        <p:spPr>
          <a:xfrm>
            <a:off x="671111" y="2210185"/>
            <a:ext cx="1503366"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מתאגרף</a:t>
            </a:r>
          </a:p>
        </p:txBody>
      </p:sp>
      <p:sp>
        <p:nvSpPr>
          <p:cNvPr id="14" name="מציין מיקום טקסט 2">
            <a:extLst>
              <a:ext uri="{FF2B5EF4-FFF2-40B4-BE49-F238E27FC236}">
                <a16:creationId xmlns:a16="http://schemas.microsoft.com/office/drawing/2014/main" id="{952B7139-CECC-4817-86D2-D3FDDBC23FC4}"/>
              </a:ext>
            </a:extLst>
          </p:cNvPr>
          <p:cNvSpPr txBox="1">
            <a:spLocks/>
          </p:cNvSpPr>
          <p:nvPr/>
        </p:nvSpPr>
        <p:spPr>
          <a:xfrm>
            <a:off x="6881851" y="3159000"/>
            <a:ext cx="4152444"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ספורטאי, אצן – בסיס וצורן סופי</a:t>
            </a:r>
          </a:p>
        </p:txBody>
      </p:sp>
      <p:sp>
        <p:nvSpPr>
          <p:cNvPr id="15" name="מציין מיקום טקסט 2">
            <a:extLst>
              <a:ext uri="{FF2B5EF4-FFF2-40B4-BE49-F238E27FC236}">
                <a16:creationId xmlns:a16="http://schemas.microsoft.com/office/drawing/2014/main" id="{3DF4B0E2-BDC1-4CB1-A24C-0CE931702DFA}"/>
              </a:ext>
            </a:extLst>
          </p:cNvPr>
          <p:cNvSpPr txBox="1">
            <a:spLocks/>
          </p:cNvSpPr>
          <p:nvPr/>
        </p:nvSpPr>
        <p:spPr>
          <a:xfrm>
            <a:off x="3702542" y="3636214"/>
            <a:ext cx="2846159"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בעל מקצוע/תפקיד</a:t>
            </a:r>
          </a:p>
        </p:txBody>
      </p:sp>
    </p:spTree>
    <p:extLst>
      <p:ext uri="{BB962C8B-B14F-4D97-AF65-F5344CB8AC3E}">
        <p14:creationId xmlns:p14="http://schemas.microsoft.com/office/powerpoint/2010/main" val="114140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136CF62-479A-42F3-A04C-2E3CD7A59E2E}"/>
              </a:ext>
            </a:extLst>
          </p:cNvPr>
          <p:cNvSpPr>
            <a:spLocks noGrp="1"/>
          </p:cNvSpPr>
          <p:nvPr>
            <p:ph type="title"/>
          </p:nvPr>
        </p:nvSpPr>
        <p:spPr/>
        <p:txBody>
          <a:bodyPr/>
          <a:lstStyle/>
          <a:p>
            <a:r>
              <a:rPr lang="he-IL" dirty="0"/>
              <a:t>צורות בינוני במשמעות כלי/מכשיר</a:t>
            </a:r>
          </a:p>
        </p:txBody>
      </p:sp>
      <p:sp>
        <p:nvSpPr>
          <p:cNvPr id="6" name="מציין מיקום טקסט 2">
            <a:extLst>
              <a:ext uri="{FF2B5EF4-FFF2-40B4-BE49-F238E27FC236}">
                <a16:creationId xmlns:a16="http://schemas.microsoft.com/office/drawing/2014/main" id="{CC00AA45-68F6-4098-AC9D-902CCAE66252}"/>
              </a:ext>
            </a:extLst>
          </p:cNvPr>
          <p:cNvSpPr txBox="1">
            <a:spLocks/>
          </p:cNvSpPr>
          <p:nvPr/>
        </p:nvSpPr>
        <p:spPr>
          <a:xfrm>
            <a:off x="875683" y="2476020"/>
            <a:ext cx="3060636" cy="1465347"/>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3200" dirty="0"/>
              <a:t>מְקָרֵר = מְקַטֵּל </a:t>
            </a:r>
            <a:r>
              <a:rPr lang="he-IL" b="0" dirty="0">
                <a:solidFill>
                  <a:srgbClr val="192A72"/>
                </a:solidFill>
              </a:rPr>
              <a:t>צורת הבינוני של בניין פיעל</a:t>
            </a:r>
            <a:endParaRPr lang="he-IL" sz="3200" b="0" dirty="0">
              <a:solidFill>
                <a:srgbClr val="192A72"/>
              </a:solidFill>
            </a:endParaRPr>
          </a:p>
        </p:txBody>
      </p:sp>
      <p:pic>
        <p:nvPicPr>
          <p:cNvPr id="7" name="Picture 2" descr="מַקְרֵר או מְקָרֵר? - האקדמיה ללשון העברית">
            <a:extLst>
              <a:ext uri="{FF2B5EF4-FFF2-40B4-BE49-F238E27FC236}">
                <a16:creationId xmlns:a16="http://schemas.microsoft.com/office/drawing/2014/main" id="{5F8870B6-5865-4171-9ACC-F4948CEF20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6118" y="1673088"/>
            <a:ext cx="3071213" cy="3071213"/>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טקסט 2">
            <a:extLst>
              <a:ext uri="{FF2B5EF4-FFF2-40B4-BE49-F238E27FC236}">
                <a16:creationId xmlns:a16="http://schemas.microsoft.com/office/drawing/2014/main" id="{AE550C72-4C4B-4CD7-935B-BFAFB3500CEE}"/>
              </a:ext>
            </a:extLst>
          </p:cNvPr>
          <p:cNvSpPr txBox="1">
            <a:spLocks/>
          </p:cNvSpPr>
          <p:nvPr/>
        </p:nvSpPr>
        <p:spPr>
          <a:xfrm>
            <a:off x="8427130" y="2476019"/>
            <a:ext cx="3060636" cy="1465348"/>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3200" dirty="0"/>
              <a:t>מַקְרֵר = מַקְטֵל </a:t>
            </a:r>
            <a:r>
              <a:rPr lang="he-IL" b="0" dirty="0">
                <a:solidFill>
                  <a:srgbClr val="192A72"/>
                </a:solidFill>
              </a:rPr>
              <a:t>משקל המציין כלי/מכשיר</a:t>
            </a:r>
            <a:endParaRPr lang="he-IL" sz="3200" b="0" dirty="0">
              <a:solidFill>
                <a:srgbClr val="192A72"/>
              </a:solidFill>
            </a:endParaRPr>
          </a:p>
        </p:txBody>
      </p:sp>
    </p:spTree>
    <p:extLst>
      <p:ext uri="{BB962C8B-B14F-4D97-AF65-F5344CB8AC3E}">
        <p14:creationId xmlns:p14="http://schemas.microsoft.com/office/powerpoint/2010/main" val="22883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D36314F-C0E8-4C56-88F5-7C311BE92D6A}"/>
              </a:ext>
            </a:extLst>
          </p:cNvPr>
          <p:cNvSpPr>
            <a:spLocks noGrp="1"/>
          </p:cNvSpPr>
          <p:nvPr>
            <p:ph type="title"/>
          </p:nvPr>
        </p:nvSpPr>
        <p:spPr/>
        <p:txBody>
          <a:bodyPr/>
          <a:lstStyle/>
          <a:p>
            <a:r>
              <a:rPr lang="he-IL" dirty="0"/>
              <a:t>צורות בינוני במשמעות כלי/מכשיר</a:t>
            </a:r>
          </a:p>
        </p:txBody>
      </p:sp>
      <p:sp>
        <p:nvSpPr>
          <p:cNvPr id="7" name="מלבן 6">
            <a:extLst>
              <a:ext uri="{FF2B5EF4-FFF2-40B4-BE49-F238E27FC236}">
                <a16:creationId xmlns:a16="http://schemas.microsoft.com/office/drawing/2014/main" id="{1C35EE6D-A645-4ED9-B2CA-A405A6A422CB}"/>
              </a:ext>
            </a:extLst>
          </p:cNvPr>
          <p:cNvSpPr/>
          <p:nvPr/>
        </p:nvSpPr>
        <p:spPr>
          <a:xfrm>
            <a:off x="650021" y="1161821"/>
            <a:ext cx="10891957" cy="3402983"/>
          </a:xfrm>
          <a:prstGeom prst="rect">
            <a:avLst/>
          </a:prstGeom>
          <a:ln w="19050">
            <a:solidFill>
              <a:schemeClr val="tx1"/>
            </a:solidFill>
          </a:ln>
        </p:spPr>
        <p:txBody>
          <a:bodyPr wrap="square">
            <a:spAutoFit/>
          </a:bodyPr>
          <a:lstStyle/>
          <a:p>
            <a:pPr algn="just">
              <a:lnSpc>
                <a:spcPct val="150000"/>
              </a:lnSpc>
              <a:spcAft>
                <a:spcPts val="800"/>
              </a:spcAft>
            </a:pPr>
            <a:r>
              <a:rPr lang="he-IL" sz="2000" dirty="0">
                <a:latin typeface="Varela Round" panose="00000500000000000000" pitchFamily="2" charset="-79"/>
                <a:ea typeface="Calibri" panose="020F0502020204030204" pitchFamily="34" charset="0"/>
                <a:cs typeface="Varela Round" panose="00000500000000000000" pitchFamily="2" charset="-79"/>
              </a:rPr>
              <a:t>"עד שלא נתגברה הנטייה לשקול את משקל הכלים והמכונות במשקל מַקְטֵל </a:t>
            </a:r>
            <a:r>
              <a:rPr lang="he-IL" sz="2000" dirty="0" err="1">
                <a:latin typeface="Varela Round" panose="00000500000000000000" pitchFamily="2" charset="-79"/>
                <a:ea typeface="Calibri" panose="020F0502020204030204" pitchFamily="34" charset="0"/>
                <a:cs typeface="Varela Round" panose="00000500000000000000" pitchFamily="2" charset="-79"/>
              </a:rPr>
              <a:t>ומַקְטֵלָה</a:t>
            </a:r>
            <a:r>
              <a:rPr lang="he-IL" sz="2000" dirty="0">
                <a:latin typeface="Varela Round" panose="00000500000000000000" pitchFamily="2" charset="-79"/>
                <a:ea typeface="Calibri" panose="020F0502020204030204" pitchFamily="34" charset="0"/>
                <a:cs typeface="Varela Round" panose="00000500000000000000" pitchFamily="2" charset="-79"/>
              </a:rPr>
              <a:t>, שימש גם הבינוני – צורת ההווה – למכשירים שונים, ויעידו על כך [...] המַצִּית, חוֹסֵם העורקים ועוד שמות רבים דוגמתם. לימים זכה גם המְקָרֵר להימנות עמהם. [...]</a:t>
            </a:r>
          </a:p>
          <a:p>
            <a:pPr algn="just">
              <a:lnSpc>
                <a:spcPct val="150000"/>
              </a:lnSpc>
              <a:spcAft>
                <a:spcPts val="800"/>
              </a:spcAft>
            </a:pPr>
            <a:r>
              <a:rPr lang="he-IL" sz="2000" dirty="0">
                <a:latin typeface="Varela Round" panose="00000500000000000000" pitchFamily="2" charset="-79"/>
                <a:ea typeface="Calibri" panose="020F0502020204030204" pitchFamily="34" charset="0"/>
                <a:cs typeface="Varela Round" panose="00000500000000000000" pitchFamily="2" charset="-79"/>
              </a:rPr>
              <a:t>כאן ראוי להוסיף הערה: טוב לו למַגְהֵץ, למשל, במשקלו להבדילו מן המְגַהֵץ בו, וכן רבים במשקל מַקְטֵל, שיש בהם כדי להבדילם מעושי הפעולה. אבל המְקָרֵר עושה את הפעולה. אין אדם עומד ומקרר מאכל ומשקה במקרר. הוא רק מניח אותם במקרר, והמקרר הוא שעושה את מלאכת הקירור</a:t>
            </a:r>
            <a:r>
              <a:rPr lang="en-US" sz="2000" dirty="0">
                <a:latin typeface="Varela Round" panose="00000500000000000000" pitchFamily="2" charset="-79"/>
                <a:ea typeface="Calibri" panose="020F0502020204030204" pitchFamily="34" charset="0"/>
                <a:cs typeface="Varela Round" panose="00000500000000000000" pitchFamily="2" charset="-79"/>
              </a:rPr>
              <a:t>.</a:t>
            </a:r>
          </a:p>
          <a:p>
            <a:pPr algn="l">
              <a:lnSpc>
                <a:spcPct val="150000"/>
              </a:lnSpc>
              <a:spcAft>
                <a:spcPts val="800"/>
              </a:spcAft>
            </a:pPr>
            <a:r>
              <a:rPr lang="he-IL" sz="1600" dirty="0">
                <a:solidFill>
                  <a:srgbClr val="000000"/>
                </a:solidFill>
                <a:latin typeface="Varela Round" panose="00000500000000000000" pitchFamily="2" charset="-79"/>
                <a:ea typeface="Calibri" panose="020F0502020204030204" pitchFamily="34" charset="0"/>
                <a:cs typeface="Varela Round" panose="00000500000000000000" pitchFamily="2" charset="-79"/>
              </a:rPr>
              <a:t>מעובד על פי </a:t>
            </a:r>
            <a:r>
              <a:rPr lang="he-IL" sz="1600" dirty="0">
                <a:solidFill>
                  <a:srgbClr val="000000"/>
                </a:solidFill>
                <a:latin typeface="Varela Round" panose="00000500000000000000" pitchFamily="2" charset="-79"/>
                <a:cs typeface="Varela Round" panose="00000500000000000000" pitchFamily="2" charset="-79"/>
              </a:rPr>
              <a:t>בהט, ש' (תשמ"ז). דרכה של האקדמיה ללשון העברית בחידושי מילים. לשוננו לעם לח.</a:t>
            </a:r>
            <a:endParaRPr lang="en-US" sz="1600" dirty="0">
              <a:solidFill>
                <a:srgbClr val="000000"/>
              </a:solidFill>
              <a:latin typeface="Varela Round" panose="00000500000000000000" pitchFamily="2" charset="-79"/>
              <a:cs typeface="Varela Round" panose="00000500000000000000" pitchFamily="2" charset="-79"/>
            </a:endParaRPr>
          </a:p>
        </p:txBody>
      </p:sp>
      <p:sp>
        <p:nvSpPr>
          <p:cNvPr id="10" name="מציין מיקום טקסט 2">
            <a:extLst>
              <a:ext uri="{FF2B5EF4-FFF2-40B4-BE49-F238E27FC236}">
                <a16:creationId xmlns:a16="http://schemas.microsoft.com/office/drawing/2014/main" id="{68E74FF2-3C14-4C4C-9623-C3E7DCA16446}"/>
              </a:ext>
            </a:extLst>
          </p:cNvPr>
          <p:cNvSpPr txBox="1">
            <a:spLocks/>
          </p:cNvSpPr>
          <p:nvPr/>
        </p:nvSpPr>
        <p:spPr>
          <a:xfrm>
            <a:off x="650021" y="4952042"/>
            <a:ext cx="5086967" cy="1095854"/>
          </a:xfrm>
          <a:prstGeom prst="rect">
            <a:avLst/>
          </a:prstGeom>
          <a:ln w="19050">
            <a:solidFill>
              <a:schemeClr val="tx1"/>
            </a:solidFill>
          </a:ln>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3200" dirty="0"/>
              <a:t>מְקָרֵר = מְקַטֵּל </a:t>
            </a:r>
          </a:p>
          <a:p>
            <a:pPr algn="ctr"/>
            <a:r>
              <a:rPr lang="he-IL" b="0" dirty="0">
                <a:solidFill>
                  <a:srgbClr val="192A72"/>
                </a:solidFill>
              </a:rPr>
              <a:t>צורת הבינוני של בניין פיעל</a:t>
            </a:r>
            <a:endParaRPr lang="he-IL" sz="3200" b="0" dirty="0">
              <a:solidFill>
                <a:srgbClr val="192A72"/>
              </a:solidFill>
            </a:endParaRPr>
          </a:p>
        </p:txBody>
      </p:sp>
      <p:sp>
        <p:nvSpPr>
          <p:cNvPr id="11" name="מלבן 10">
            <a:extLst>
              <a:ext uri="{FF2B5EF4-FFF2-40B4-BE49-F238E27FC236}">
                <a16:creationId xmlns:a16="http://schemas.microsoft.com/office/drawing/2014/main" id="{8F3D009A-6C7A-42CE-8D5B-5462552EAC70}"/>
              </a:ext>
            </a:extLst>
          </p:cNvPr>
          <p:cNvSpPr/>
          <p:nvPr/>
        </p:nvSpPr>
        <p:spPr>
          <a:xfrm>
            <a:off x="4298950" y="1772884"/>
            <a:ext cx="590615" cy="348015"/>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מלבן 11">
            <a:extLst>
              <a:ext uri="{FF2B5EF4-FFF2-40B4-BE49-F238E27FC236}">
                <a16:creationId xmlns:a16="http://schemas.microsoft.com/office/drawing/2014/main" id="{C1623F4F-78F2-4F73-A3B2-2CFB544D1D10}"/>
              </a:ext>
            </a:extLst>
          </p:cNvPr>
          <p:cNvSpPr/>
          <p:nvPr/>
        </p:nvSpPr>
        <p:spPr>
          <a:xfrm>
            <a:off x="3568700" y="1772884"/>
            <a:ext cx="590615" cy="348015"/>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80354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86942F-FC79-44ED-B9B3-9FA55054A717}"/>
              </a:ext>
            </a:extLst>
          </p:cNvPr>
          <p:cNvSpPr>
            <a:spLocks noGrp="1"/>
          </p:cNvSpPr>
          <p:nvPr>
            <p:ph type="title"/>
          </p:nvPr>
        </p:nvSpPr>
        <p:spPr/>
        <p:txBody>
          <a:bodyPr/>
          <a:lstStyle/>
          <a:p>
            <a:r>
              <a:rPr lang="he-IL" dirty="0"/>
              <a:t>תרגול מבחינות בגרות</a:t>
            </a:r>
          </a:p>
        </p:txBody>
      </p:sp>
      <p:pic>
        <p:nvPicPr>
          <p:cNvPr id="5" name="תמונה 4">
            <a:extLst>
              <a:ext uri="{FF2B5EF4-FFF2-40B4-BE49-F238E27FC236}">
                <a16:creationId xmlns:a16="http://schemas.microsoft.com/office/drawing/2014/main" id="{CD3979C1-B3BE-4EF6-9163-DC995BF22266}"/>
              </a:ext>
            </a:extLst>
          </p:cNvPr>
          <p:cNvPicPr>
            <a:picLocks noChangeAspect="1"/>
          </p:cNvPicPr>
          <p:nvPr/>
        </p:nvPicPr>
        <p:blipFill rotWithShape="1">
          <a:blip r:embed="rId2"/>
          <a:srcRect l="19562" t="47972" r="20747" b="22887"/>
          <a:stretch/>
        </p:blipFill>
        <p:spPr>
          <a:xfrm>
            <a:off x="598516" y="1183137"/>
            <a:ext cx="8006961" cy="2198803"/>
          </a:xfrm>
          <a:prstGeom prst="rect">
            <a:avLst/>
          </a:prstGeom>
        </p:spPr>
      </p:pic>
      <p:sp>
        <p:nvSpPr>
          <p:cNvPr id="7" name="מלבן 6">
            <a:extLst>
              <a:ext uri="{FF2B5EF4-FFF2-40B4-BE49-F238E27FC236}">
                <a16:creationId xmlns:a16="http://schemas.microsoft.com/office/drawing/2014/main" id="{7FE11D19-F838-4782-A6CB-633E1EDA014F}"/>
              </a:ext>
            </a:extLst>
          </p:cNvPr>
          <p:cNvSpPr/>
          <p:nvPr/>
        </p:nvSpPr>
        <p:spPr>
          <a:xfrm>
            <a:off x="451290" y="1145428"/>
            <a:ext cx="8154187" cy="2304855"/>
          </a:xfrm>
          <a:prstGeom prst="rect">
            <a:avLst/>
          </a:prstGeom>
          <a:noFill/>
          <a:ln w="28575">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 name="קבוצה 2">
            <a:extLst>
              <a:ext uri="{FF2B5EF4-FFF2-40B4-BE49-F238E27FC236}">
                <a16:creationId xmlns:a16="http://schemas.microsoft.com/office/drawing/2014/main" id="{AF31AEF2-88B3-4B11-AB5D-30978982643D}"/>
              </a:ext>
            </a:extLst>
          </p:cNvPr>
          <p:cNvGrpSpPr/>
          <p:nvPr/>
        </p:nvGrpSpPr>
        <p:grpSpPr>
          <a:xfrm>
            <a:off x="451289" y="3777515"/>
            <a:ext cx="8154187" cy="1642898"/>
            <a:chOff x="451289" y="3777515"/>
            <a:chExt cx="8154187" cy="1642898"/>
          </a:xfrm>
        </p:grpSpPr>
        <p:pic>
          <p:nvPicPr>
            <p:cNvPr id="6" name="תמונה 5">
              <a:extLst>
                <a:ext uri="{FF2B5EF4-FFF2-40B4-BE49-F238E27FC236}">
                  <a16:creationId xmlns:a16="http://schemas.microsoft.com/office/drawing/2014/main" id="{DBD57889-523E-4B3A-B9C1-10C41437EC40}"/>
                </a:ext>
              </a:extLst>
            </p:cNvPr>
            <p:cNvPicPr>
              <a:picLocks noChangeAspect="1"/>
            </p:cNvPicPr>
            <p:nvPr/>
          </p:nvPicPr>
          <p:blipFill rotWithShape="1">
            <a:blip r:embed="rId3"/>
            <a:srcRect l="11830" t="32577" r="13453" b="54364"/>
            <a:stretch/>
          </p:blipFill>
          <p:spPr>
            <a:xfrm>
              <a:off x="598516" y="3884508"/>
              <a:ext cx="7921660" cy="778777"/>
            </a:xfrm>
            <a:prstGeom prst="rect">
              <a:avLst/>
            </a:prstGeom>
          </p:spPr>
        </p:pic>
        <p:sp>
          <p:nvSpPr>
            <p:cNvPr id="8" name="מלבן 7">
              <a:extLst>
                <a:ext uri="{FF2B5EF4-FFF2-40B4-BE49-F238E27FC236}">
                  <a16:creationId xmlns:a16="http://schemas.microsoft.com/office/drawing/2014/main" id="{F4BD2EED-4D32-4B0F-9446-219A3B0277DE}"/>
                </a:ext>
              </a:extLst>
            </p:cNvPr>
            <p:cNvSpPr/>
            <p:nvPr/>
          </p:nvSpPr>
          <p:spPr>
            <a:xfrm>
              <a:off x="451289" y="3777515"/>
              <a:ext cx="8154187" cy="1642898"/>
            </a:xfrm>
            <a:prstGeom prst="rect">
              <a:avLst/>
            </a:prstGeom>
            <a:noFill/>
            <a:ln w="28575">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2290" name="Picture 2" descr="Man opens fridge Premium Vector">
            <a:extLst>
              <a:ext uri="{FF2B5EF4-FFF2-40B4-BE49-F238E27FC236}">
                <a16:creationId xmlns:a16="http://schemas.microsoft.com/office/drawing/2014/main" id="{1F746126-2A79-4B64-9E2C-367B5DAE72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137" b="7103"/>
          <a:stretch/>
        </p:blipFill>
        <p:spPr bwMode="auto">
          <a:xfrm>
            <a:off x="9053137" y="1145427"/>
            <a:ext cx="2687573" cy="2304855"/>
          </a:xfrm>
          <a:prstGeom prst="rect">
            <a:avLst/>
          </a:prstGeom>
          <a:noFill/>
          <a:extLst>
            <a:ext uri="{909E8E84-426E-40DD-AFC4-6F175D3DCCD1}">
              <a14:hiddenFill xmlns:a14="http://schemas.microsoft.com/office/drawing/2010/main">
                <a:solidFill>
                  <a:srgbClr val="FFFFFF"/>
                </a:solidFill>
              </a14:hiddenFill>
            </a:ext>
          </a:extLst>
        </p:spPr>
      </p:pic>
      <p:sp>
        <p:nvSpPr>
          <p:cNvPr id="10" name="מציין מיקום טקסט 2">
            <a:extLst>
              <a:ext uri="{FF2B5EF4-FFF2-40B4-BE49-F238E27FC236}">
                <a16:creationId xmlns:a16="http://schemas.microsoft.com/office/drawing/2014/main" id="{122F9192-C8ED-4241-B55F-EAE6092C8856}"/>
              </a:ext>
            </a:extLst>
          </p:cNvPr>
          <p:cNvSpPr txBox="1">
            <a:spLocks/>
          </p:cNvSpPr>
          <p:nvPr/>
        </p:nvSpPr>
        <p:spPr>
          <a:xfrm>
            <a:off x="676216" y="2361428"/>
            <a:ext cx="8006961"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600" b="0" dirty="0">
                <a:solidFill>
                  <a:srgbClr val="92D050"/>
                </a:solidFill>
              </a:rPr>
              <a:t>הצורה </a:t>
            </a:r>
            <a:r>
              <a:rPr lang="he-IL" sz="1800" dirty="0">
                <a:solidFill>
                  <a:srgbClr val="92D050"/>
                </a:solidFill>
              </a:rPr>
              <a:t>מַקְרֵר</a:t>
            </a:r>
            <a:r>
              <a:rPr lang="he-IL" sz="1600" b="0" dirty="0">
                <a:solidFill>
                  <a:srgbClr val="92D050"/>
                </a:solidFill>
              </a:rPr>
              <a:t> שקולה במשקל מַקְטֵל המציין כלי/מכשיר (מַבְרֵג).</a:t>
            </a:r>
          </a:p>
        </p:txBody>
      </p:sp>
      <p:sp>
        <p:nvSpPr>
          <p:cNvPr id="11" name="מציין מיקום טקסט 2">
            <a:extLst>
              <a:ext uri="{FF2B5EF4-FFF2-40B4-BE49-F238E27FC236}">
                <a16:creationId xmlns:a16="http://schemas.microsoft.com/office/drawing/2014/main" id="{E3513B97-B6F0-413A-AB60-4209BF7CB46D}"/>
              </a:ext>
            </a:extLst>
          </p:cNvPr>
          <p:cNvSpPr txBox="1">
            <a:spLocks/>
          </p:cNvSpPr>
          <p:nvPr/>
        </p:nvSpPr>
        <p:spPr>
          <a:xfrm>
            <a:off x="-443059" y="2773996"/>
            <a:ext cx="9126236"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400" b="0" dirty="0">
                <a:solidFill>
                  <a:srgbClr val="92D050"/>
                </a:solidFill>
              </a:rPr>
              <a:t>הצורה </a:t>
            </a:r>
            <a:r>
              <a:rPr lang="he-IL" sz="1600" dirty="0">
                <a:solidFill>
                  <a:srgbClr val="92D050"/>
                </a:solidFill>
              </a:rPr>
              <a:t>מְקָרֵר</a:t>
            </a:r>
            <a:r>
              <a:rPr lang="he-IL" sz="1400" b="0" dirty="0">
                <a:solidFill>
                  <a:srgbClr val="92D050"/>
                </a:solidFill>
              </a:rPr>
              <a:t> היא צורת הבינוני של בניין פיעל (</a:t>
            </a:r>
            <a:r>
              <a:rPr lang="he-IL" sz="1600" b="0" dirty="0">
                <a:solidFill>
                  <a:srgbClr val="92D050"/>
                </a:solidFill>
              </a:rPr>
              <a:t>מְעַבֵּד</a:t>
            </a:r>
            <a:r>
              <a:rPr lang="he-IL" sz="1400" b="0" dirty="0">
                <a:solidFill>
                  <a:srgbClr val="92D050"/>
                </a:solidFill>
              </a:rPr>
              <a:t> מזון), והמקרר עושה את פעולת הקירור בעצמו.</a:t>
            </a:r>
          </a:p>
        </p:txBody>
      </p:sp>
      <p:sp>
        <p:nvSpPr>
          <p:cNvPr id="12" name="מציין מיקום טקסט 2">
            <a:extLst>
              <a:ext uri="{FF2B5EF4-FFF2-40B4-BE49-F238E27FC236}">
                <a16:creationId xmlns:a16="http://schemas.microsoft.com/office/drawing/2014/main" id="{74F235BD-E031-4326-A182-D56EA401F260}"/>
              </a:ext>
            </a:extLst>
          </p:cNvPr>
          <p:cNvSpPr txBox="1">
            <a:spLocks/>
          </p:cNvSpPr>
          <p:nvPr/>
        </p:nvSpPr>
        <p:spPr>
          <a:xfrm>
            <a:off x="676216" y="4770279"/>
            <a:ext cx="8006961"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600" b="0" dirty="0">
                <a:solidFill>
                  <a:srgbClr val="92D050"/>
                </a:solidFill>
              </a:rPr>
              <a:t>הצורה מְחַשֵּב משמשת כפועל בבניין פיעל, ואילו בהקשר הנתון הכוונה היא לשם העצם מַחְשֵב במשקל מַקְטֵל המציין כלי/מכשיר.</a:t>
            </a:r>
          </a:p>
        </p:txBody>
      </p:sp>
      <p:sp>
        <p:nvSpPr>
          <p:cNvPr id="4" name="אליפסה 3">
            <a:extLst>
              <a:ext uri="{FF2B5EF4-FFF2-40B4-BE49-F238E27FC236}">
                <a16:creationId xmlns:a16="http://schemas.microsoft.com/office/drawing/2014/main" id="{8159D0E3-38E8-4C4D-8468-F3AF81585892}"/>
              </a:ext>
            </a:extLst>
          </p:cNvPr>
          <p:cNvSpPr/>
          <p:nvPr/>
        </p:nvSpPr>
        <p:spPr>
          <a:xfrm>
            <a:off x="4699819" y="4218039"/>
            <a:ext cx="845575" cy="442106"/>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01465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960678-5405-45A3-BD93-A7C33271AD13}"/>
              </a:ext>
            </a:extLst>
          </p:cNvPr>
          <p:cNvSpPr>
            <a:spLocks noGrp="1"/>
          </p:cNvSpPr>
          <p:nvPr>
            <p:ph type="title"/>
          </p:nvPr>
        </p:nvSpPr>
        <p:spPr/>
        <p:txBody>
          <a:bodyPr/>
          <a:lstStyle/>
          <a:p>
            <a:r>
              <a:rPr lang="he-IL" dirty="0"/>
              <a:t>צורות בינוני במשמעות כלי/מכשיר</a:t>
            </a:r>
          </a:p>
        </p:txBody>
      </p:sp>
      <p:sp>
        <p:nvSpPr>
          <p:cNvPr id="6" name="מציין מיקום טקסט 2">
            <a:extLst>
              <a:ext uri="{FF2B5EF4-FFF2-40B4-BE49-F238E27FC236}">
                <a16:creationId xmlns:a16="http://schemas.microsoft.com/office/drawing/2014/main" id="{C487DAEF-8C14-4367-9868-B599AFB0745C}"/>
              </a:ext>
            </a:extLst>
          </p:cNvPr>
          <p:cNvSpPr>
            <a:spLocks noGrp="1"/>
          </p:cNvSpPr>
          <p:nvPr>
            <p:ph type="body" sz="quarter" idx="3"/>
          </p:nvPr>
        </p:nvSpPr>
        <p:spPr>
          <a:xfrm>
            <a:off x="584462" y="1059388"/>
            <a:ext cx="11144668" cy="540000"/>
          </a:xfrm>
        </p:spPr>
        <p:txBody>
          <a:bodyPr/>
          <a:lstStyle/>
          <a:p>
            <a:r>
              <a:rPr lang="he-IL" dirty="0"/>
              <a:t>זהו את הכלים בתמונות הבאות ואת ה</a:t>
            </a:r>
            <a:r>
              <a:rPr lang="he-IL" u="sng" dirty="0"/>
              <a:t>בניין</a:t>
            </a:r>
            <a:r>
              <a:rPr lang="he-IL" dirty="0"/>
              <a:t> של כל צורה.</a:t>
            </a:r>
          </a:p>
        </p:txBody>
      </p:sp>
      <p:sp>
        <p:nvSpPr>
          <p:cNvPr id="8" name="מציין מיקום טקסט 2">
            <a:extLst>
              <a:ext uri="{FF2B5EF4-FFF2-40B4-BE49-F238E27FC236}">
                <a16:creationId xmlns:a16="http://schemas.microsoft.com/office/drawing/2014/main" id="{647A5663-70B7-4528-BC2B-C4EEA23A90D8}"/>
              </a:ext>
            </a:extLst>
          </p:cNvPr>
          <p:cNvSpPr txBox="1">
            <a:spLocks/>
          </p:cNvSpPr>
          <p:nvPr/>
        </p:nvSpPr>
        <p:spPr>
          <a:xfrm>
            <a:off x="9955580" y="1825501"/>
            <a:ext cx="1337893"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מְעַרְבֵּל </a:t>
            </a:r>
          </a:p>
        </p:txBody>
      </p:sp>
      <p:sp>
        <p:nvSpPr>
          <p:cNvPr id="9" name="מציין מיקום טקסט 2">
            <a:extLst>
              <a:ext uri="{FF2B5EF4-FFF2-40B4-BE49-F238E27FC236}">
                <a16:creationId xmlns:a16="http://schemas.microsoft.com/office/drawing/2014/main" id="{63C8AEB3-C0F1-4883-8F00-638FFB3CD645}"/>
              </a:ext>
            </a:extLst>
          </p:cNvPr>
          <p:cNvSpPr txBox="1">
            <a:spLocks/>
          </p:cNvSpPr>
          <p:nvPr/>
        </p:nvSpPr>
        <p:spPr>
          <a:xfrm>
            <a:off x="10350631" y="4318386"/>
            <a:ext cx="942842"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פיעל</a:t>
            </a:r>
          </a:p>
        </p:txBody>
      </p:sp>
      <p:sp>
        <p:nvSpPr>
          <p:cNvPr id="12" name="מציין מיקום טקסט 2">
            <a:extLst>
              <a:ext uri="{FF2B5EF4-FFF2-40B4-BE49-F238E27FC236}">
                <a16:creationId xmlns:a16="http://schemas.microsoft.com/office/drawing/2014/main" id="{BE4CDD3B-B903-469D-B313-DB6BCA134C3A}"/>
              </a:ext>
            </a:extLst>
          </p:cNvPr>
          <p:cNvSpPr txBox="1">
            <a:spLocks/>
          </p:cNvSpPr>
          <p:nvPr/>
        </p:nvSpPr>
        <p:spPr>
          <a:xfrm>
            <a:off x="7433304" y="1848231"/>
            <a:ext cx="1820628"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שוֹאֵב </a:t>
            </a:r>
            <a:r>
              <a:rPr lang="he-IL" sz="1600" b="0" dirty="0">
                <a:solidFill>
                  <a:srgbClr val="92D050"/>
                </a:solidFill>
              </a:rPr>
              <a:t>(אבק) </a:t>
            </a:r>
            <a:endParaRPr lang="he-IL" sz="2000" b="0" dirty="0">
              <a:solidFill>
                <a:srgbClr val="92D050"/>
              </a:solidFill>
            </a:endParaRPr>
          </a:p>
        </p:txBody>
      </p:sp>
      <p:sp>
        <p:nvSpPr>
          <p:cNvPr id="13" name="מציין מיקום טקסט 2">
            <a:extLst>
              <a:ext uri="{FF2B5EF4-FFF2-40B4-BE49-F238E27FC236}">
                <a16:creationId xmlns:a16="http://schemas.microsoft.com/office/drawing/2014/main" id="{303CC38D-D526-4A3E-BDAC-C679E807D097}"/>
              </a:ext>
            </a:extLst>
          </p:cNvPr>
          <p:cNvSpPr txBox="1">
            <a:spLocks/>
          </p:cNvSpPr>
          <p:nvPr/>
        </p:nvSpPr>
        <p:spPr>
          <a:xfrm>
            <a:off x="7685096" y="4318386"/>
            <a:ext cx="1046537"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קל</a:t>
            </a:r>
          </a:p>
        </p:txBody>
      </p:sp>
      <p:sp>
        <p:nvSpPr>
          <p:cNvPr id="15" name="מציין מיקום טקסט 2">
            <a:extLst>
              <a:ext uri="{FF2B5EF4-FFF2-40B4-BE49-F238E27FC236}">
                <a16:creationId xmlns:a16="http://schemas.microsoft.com/office/drawing/2014/main" id="{F94A7355-1655-406B-A8F1-29FD0C187C92}"/>
              </a:ext>
            </a:extLst>
          </p:cNvPr>
          <p:cNvSpPr txBox="1">
            <a:spLocks/>
          </p:cNvSpPr>
          <p:nvPr/>
        </p:nvSpPr>
        <p:spPr>
          <a:xfrm>
            <a:off x="5685120" y="1825501"/>
            <a:ext cx="1046537"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מֵדִיחַ</a:t>
            </a:r>
          </a:p>
        </p:txBody>
      </p:sp>
      <p:sp>
        <p:nvSpPr>
          <p:cNvPr id="16" name="מציין מיקום טקסט 2">
            <a:extLst>
              <a:ext uri="{FF2B5EF4-FFF2-40B4-BE49-F238E27FC236}">
                <a16:creationId xmlns:a16="http://schemas.microsoft.com/office/drawing/2014/main" id="{CA82FE86-5BDC-486F-B806-F2F9634E8030}"/>
              </a:ext>
            </a:extLst>
          </p:cNvPr>
          <p:cNvSpPr txBox="1">
            <a:spLocks/>
          </p:cNvSpPr>
          <p:nvPr/>
        </p:nvSpPr>
        <p:spPr>
          <a:xfrm>
            <a:off x="5731644" y="4318386"/>
            <a:ext cx="1046537"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הפעיל</a:t>
            </a:r>
          </a:p>
        </p:txBody>
      </p:sp>
      <p:sp>
        <p:nvSpPr>
          <p:cNvPr id="18" name="מציין מיקום טקסט 2">
            <a:extLst>
              <a:ext uri="{FF2B5EF4-FFF2-40B4-BE49-F238E27FC236}">
                <a16:creationId xmlns:a16="http://schemas.microsoft.com/office/drawing/2014/main" id="{EA38220D-7C18-44AB-B83E-CD4BA4A48785}"/>
              </a:ext>
            </a:extLst>
          </p:cNvPr>
          <p:cNvSpPr txBox="1">
            <a:spLocks/>
          </p:cNvSpPr>
          <p:nvPr/>
        </p:nvSpPr>
        <p:spPr>
          <a:xfrm>
            <a:off x="2938069" y="1848231"/>
            <a:ext cx="1820628"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מְיַבֵּש </a:t>
            </a:r>
            <a:r>
              <a:rPr lang="he-IL" sz="1600" b="0" dirty="0">
                <a:solidFill>
                  <a:srgbClr val="92D050"/>
                </a:solidFill>
              </a:rPr>
              <a:t>(כביסה)</a:t>
            </a:r>
            <a:endParaRPr lang="he-IL" sz="2000" b="0" dirty="0">
              <a:solidFill>
                <a:srgbClr val="92D050"/>
              </a:solidFill>
            </a:endParaRPr>
          </a:p>
        </p:txBody>
      </p:sp>
      <p:sp>
        <p:nvSpPr>
          <p:cNvPr id="19" name="מציין מיקום טקסט 2">
            <a:extLst>
              <a:ext uri="{FF2B5EF4-FFF2-40B4-BE49-F238E27FC236}">
                <a16:creationId xmlns:a16="http://schemas.microsoft.com/office/drawing/2014/main" id="{E5BAF6BB-9600-4875-BCD9-BDE62C948524}"/>
              </a:ext>
            </a:extLst>
          </p:cNvPr>
          <p:cNvSpPr txBox="1">
            <a:spLocks/>
          </p:cNvSpPr>
          <p:nvPr/>
        </p:nvSpPr>
        <p:spPr>
          <a:xfrm>
            <a:off x="3236891" y="4355106"/>
            <a:ext cx="1222984"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פיעל</a:t>
            </a:r>
          </a:p>
        </p:txBody>
      </p:sp>
      <p:sp>
        <p:nvSpPr>
          <p:cNvPr id="21" name="מציין מיקום טקסט 2">
            <a:extLst>
              <a:ext uri="{FF2B5EF4-FFF2-40B4-BE49-F238E27FC236}">
                <a16:creationId xmlns:a16="http://schemas.microsoft.com/office/drawing/2014/main" id="{62207EA1-595F-49A2-AC4D-2E11434623AF}"/>
              </a:ext>
            </a:extLst>
          </p:cNvPr>
          <p:cNvSpPr txBox="1">
            <a:spLocks/>
          </p:cNvSpPr>
          <p:nvPr/>
        </p:nvSpPr>
        <p:spPr>
          <a:xfrm>
            <a:off x="936209" y="1827065"/>
            <a:ext cx="1222984"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מְאַוְרֵר</a:t>
            </a:r>
          </a:p>
        </p:txBody>
      </p:sp>
      <p:sp>
        <p:nvSpPr>
          <p:cNvPr id="22" name="מציין מיקום טקסט 2">
            <a:extLst>
              <a:ext uri="{FF2B5EF4-FFF2-40B4-BE49-F238E27FC236}">
                <a16:creationId xmlns:a16="http://schemas.microsoft.com/office/drawing/2014/main" id="{20D80AE2-D6E3-44EA-A8CD-13A9BCC75CB8}"/>
              </a:ext>
            </a:extLst>
          </p:cNvPr>
          <p:cNvSpPr txBox="1">
            <a:spLocks/>
          </p:cNvSpPr>
          <p:nvPr/>
        </p:nvSpPr>
        <p:spPr>
          <a:xfrm>
            <a:off x="898527" y="4355106"/>
            <a:ext cx="1222984"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000" b="0" dirty="0">
                <a:solidFill>
                  <a:srgbClr val="92D050"/>
                </a:solidFill>
              </a:rPr>
              <a:t>פיעל</a:t>
            </a:r>
          </a:p>
        </p:txBody>
      </p:sp>
      <p:pic>
        <p:nvPicPr>
          <p:cNvPr id="7170" name="Picture 2" descr="Dishwasher isolated on white background. Premium Vector">
            <a:extLst>
              <a:ext uri="{FF2B5EF4-FFF2-40B4-BE49-F238E27FC236}">
                <a16:creationId xmlns:a16="http://schemas.microsoft.com/office/drawing/2014/main" id="{B8D63D28-52C7-43BE-ACE8-650685B8AE2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458" t="6250" r="6549" b="10259"/>
          <a:stretch/>
        </p:blipFill>
        <p:spPr bwMode="auto">
          <a:xfrm>
            <a:off x="5508673" y="2494793"/>
            <a:ext cx="1591870" cy="160146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Food processor with different nozzles isolated illustration Premium Vector">
            <a:extLst>
              <a:ext uri="{FF2B5EF4-FFF2-40B4-BE49-F238E27FC236}">
                <a16:creationId xmlns:a16="http://schemas.microsoft.com/office/drawing/2014/main" id="{63DB5D49-4DA0-4935-AB63-4EF3988DEAD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616" t="8141" r="14336" b="12112"/>
          <a:stretch/>
        </p:blipFill>
        <p:spPr bwMode="auto">
          <a:xfrm>
            <a:off x="9899070" y="2490308"/>
            <a:ext cx="1450911" cy="1605948"/>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Ryobi Wet Dry Vacuum Industrial Commercial Home Work Vac 20L ...">
            <a:extLst>
              <a:ext uri="{FF2B5EF4-FFF2-40B4-BE49-F238E27FC236}">
                <a16:creationId xmlns:a16="http://schemas.microsoft.com/office/drawing/2014/main" id="{ED181D53-E4E6-4835-A0E2-4FD8A6F07BC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793" t="7375" r="18173" b="7882"/>
          <a:stretch/>
        </p:blipFill>
        <p:spPr bwMode="auto">
          <a:xfrm>
            <a:off x="7549843" y="2498385"/>
            <a:ext cx="1317044" cy="159787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Kogan 8kg Series 8 Heat Pump Dryer - (KAG8PUMPDYA) - Manual ...">
            <a:extLst>
              <a:ext uri="{FF2B5EF4-FFF2-40B4-BE49-F238E27FC236}">
                <a16:creationId xmlns:a16="http://schemas.microsoft.com/office/drawing/2014/main" id="{E52E1414-EDDA-4C8C-99AA-2D52EE87C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4379" y="2490308"/>
            <a:ext cx="1325868" cy="1742569"/>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AF8F6400-C2E3-4092-9A73-F71E27F422F0}"/>
              </a:ext>
            </a:extLst>
          </p:cNvPr>
          <p:cNvPicPr>
            <a:picLocks noChangeAspect="1"/>
          </p:cNvPicPr>
          <p:nvPr/>
        </p:nvPicPr>
        <p:blipFill rotWithShape="1">
          <a:blip r:embed="rId6"/>
          <a:srcRect l="41753" t="42749" r="47372" b="31841"/>
          <a:stretch/>
        </p:blipFill>
        <p:spPr>
          <a:xfrm>
            <a:off x="896328" y="2489801"/>
            <a:ext cx="1325868" cy="1742569"/>
          </a:xfrm>
          <a:prstGeom prst="rect">
            <a:avLst/>
          </a:prstGeom>
        </p:spPr>
      </p:pic>
    </p:spTree>
    <p:extLst>
      <p:ext uri="{BB962C8B-B14F-4D97-AF65-F5344CB8AC3E}">
        <p14:creationId xmlns:p14="http://schemas.microsoft.com/office/powerpoint/2010/main" val="401821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3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P spid="15" grpId="0"/>
      <p:bldP spid="16" grpId="0"/>
      <p:bldP spid="18" grpId="0"/>
      <p:bldP spid="19" grpId="0"/>
      <p:bldP spid="21"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57B068-1BB5-407C-AF52-DD676D0C8D15}"/>
              </a:ext>
            </a:extLst>
          </p:cNvPr>
          <p:cNvSpPr>
            <a:spLocks noGrp="1"/>
          </p:cNvSpPr>
          <p:nvPr>
            <p:ph type="title"/>
          </p:nvPr>
        </p:nvSpPr>
        <p:spPr>
          <a:xfrm>
            <a:off x="984832" y="2193444"/>
            <a:ext cx="10222335" cy="2471112"/>
          </a:xfrm>
        </p:spPr>
        <p:txBody>
          <a:bodyPr/>
          <a:lstStyle/>
          <a:p>
            <a:r>
              <a:rPr lang="he-IL" sz="11500" dirty="0"/>
              <a:t>בהצלחה רבה!</a:t>
            </a:r>
          </a:p>
        </p:txBody>
      </p:sp>
    </p:spTree>
    <p:extLst>
      <p:ext uri="{BB962C8B-B14F-4D97-AF65-F5344CB8AC3E}">
        <p14:creationId xmlns:p14="http://schemas.microsoft.com/office/powerpoint/2010/main" val="1904926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423F6F61-4567-462B-A618-70CBC508D8B8}"/>
              </a:ext>
            </a:extLst>
          </p:cNvPr>
          <p:cNvPicPr>
            <a:picLocks noChangeAspect="1"/>
          </p:cNvPicPr>
          <p:nvPr/>
        </p:nvPicPr>
        <p:blipFill>
          <a:blip r:embed="rId2"/>
          <a:stretch>
            <a:fillRect/>
          </a:stretch>
        </p:blipFill>
        <p:spPr>
          <a:xfrm>
            <a:off x="794" y="295125"/>
            <a:ext cx="12190413" cy="54734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8" name="כותרת 7"/>
          <p:cNvSpPr>
            <a:spLocks noGrp="1"/>
          </p:cNvSpPr>
          <p:nvPr>
            <p:ph type="title"/>
          </p:nvPr>
        </p:nvSpPr>
        <p:spPr>
          <a:xfrm>
            <a:off x="2" y="212675"/>
            <a:ext cx="12191999" cy="720094"/>
          </a:xfrm>
        </p:spPr>
        <p:txBody>
          <a:bodyPr/>
          <a:lstStyle/>
          <a:p>
            <a:r>
              <a:rPr lang="he-IL" dirty="0"/>
              <a:t>מהי צורת בינוני?</a:t>
            </a:r>
          </a:p>
        </p:txBody>
      </p:sp>
      <p:sp>
        <p:nvSpPr>
          <p:cNvPr id="14" name="מציין מיקום טקסט 13"/>
          <p:cNvSpPr>
            <a:spLocks noGrp="1"/>
          </p:cNvSpPr>
          <p:nvPr>
            <p:ph type="body" sz="quarter" idx="3"/>
          </p:nvPr>
        </p:nvSpPr>
        <p:spPr>
          <a:xfrm>
            <a:off x="1282016" y="1099411"/>
            <a:ext cx="9627968" cy="540070"/>
          </a:xfrm>
        </p:spPr>
        <p:txBody>
          <a:bodyPr/>
          <a:lstStyle/>
          <a:p>
            <a:r>
              <a:rPr lang="he-IL" dirty="0"/>
              <a:t>זמן ההווה בעברית מכונה "בינוני" משום שהוא בין השם לפועל.</a:t>
            </a:r>
          </a:p>
        </p:txBody>
      </p:sp>
      <p:sp>
        <p:nvSpPr>
          <p:cNvPr id="5" name="מציין מיקום טקסט 13">
            <a:extLst>
              <a:ext uri="{FF2B5EF4-FFF2-40B4-BE49-F238E27FC236}">
                <a16:creationId xmlns:a16="http://schemas.microsoft.com/office/drawing/2014/main" id="{50221BAA-13D6-4D5F-B683-426D57630757}"/>
              </a:ext>
            </a:extLst>
          </p:cNvPr>
          <p:cNvSpPr txBox="1">
            <a:spLocks/>
          </p:cNvSpPr>
          <p:nvPr/>
        </p:nvSpPr>
        <p:spPr>
          <a:xfrm>
            <a:off x="285595" y="5389577"/>
            <a:ext cx="5505605" cy="1036623"/>
          </a:xfrm>
          <a:prstGeom prst="rect">
            <a:avLst/>
          </a:prstGeom>
          <a:ln w="19050">
            <a:solidFill>
              <a:srgbClr val="12B4BC"/>
            </a:solidFill>
          </a:ln>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u="sng" dirty="0"/>
              <a:t>צורת בינוני</a:t>
            </a:r>
            <a:r>
              <a:rPr lang="he-IL" dirty="0"/>
              <a:t> – מילה שצורתה היא </a:t>
            </a:r>
            <a:r>
              <a:rPr lang="he-IL" u="sng" dirty="0"/>
              <a:t>צורת הווה</a:t>
            </a:r>
            <a:r>
              <a:rPr lang="he-IL" dirty="0"/>
              <a:t> של אחד מבנייני הפועל.</a:t>
            </a:r>
          </a:p>
        </p:txBody>
      </p:sp>
      <p:sp>
        <p:nvSpPr>
          <p:cNvPr id="7" name="תרשים זרימה: תהליך חלופי 6">
            <a:extLst>
              <a:ext uri="{FF2B5EF4-FFF2-40B4-BE49-F238E27FC236}">
                <a16:creationId xmlns:a16="http://schemas.microsoft.com/office/drawing/2014/main" id="{9E448242-6E8B-4E1A-920C-E8DBFCA97BD0}"/>
              </a:ext>
            </a:extLst>
          </p:cNvPr>
          <p:cNvSpPr/>
          <p:nvPr/>
        </p:nvSpPr>
        <p:spPr>
          <a:xfrm>
            <a:off x="5437622" y="1806123"/>
            <a:ext cx="1316759" cy="701868"/>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600" dirty="0">
                <a:solidFill>
                  <a:srgbClr val="192A72"/>
                </a:solidFill>
                <a:latin typeface="Varela Round" panose="00000500000000000000" pitchFamily="2" charset="-79"/>
                <a:cs typeface="Varela Round" panose="00000500000000000000" pitchFamily="2" charset="-79"/>
              </a:rPr>
              <a:t>שוֹמֵר</a:t>
            </a:r>
            <a:endParaRPr lang="he-IL" sz="2000" dirty="0">
              <a:solidFill>
                <a:srgbClr val="192A72"/>
              </a:solidFill>
              <a:latin typeface="Varela Round" panose="00000500000000000000" pitchFamily="2" charset="-79"/>
              <a:cs typeface="Varela Round" panose="00000500000000000000" pitchFamily="2" charset="-79"/>
            </a:endParaRPr>
          </a:p>
        </p:txBody>
      </p:sp>
      <p:grpSp>
        <p:nvGrpSpPr>
          <p:cNvPr id="22" name="קבוצה 21">
            <a:extLst>
              <a:ext uri="{FF2B5EF4-FFF2-40B4-BE49-F238E27FC236}">
                <a16:creationId xmlns:a16="http://schemas.microsoft.com/office/drawing/2014/main" id="{7CB1CB7E-FADB-43BA-A5F7-0198F2EA1CF8}"/>
              </a:ext>
            </a:extLst>
          </p:cNvPr>
          <p:cNvGrpSpPr/>
          <p:nvPr/>
        </p:nvGrpSpPr>
        <p:grpSpPr>
          <a:xfrm>
            <a:off x="2912431" y="2796401"/>
            <a:ext cx="6367137" cy="537891"/>
            <a:chOff x="2912431" y="2891109"/>
            <a:chExt cx="6367137" cy="706824"/>
          </a:xfrm>
        </p:grpSpPr>
        <p:cxnSp>
          <p:nvCxnSpPr>
            <p:cNvPr id="10" name="מחבר חץ ישר 9">
              <a:extLst>
                <a:ext uri="{FF2B5EF4-FFF2-40B4-BE49-F238E27FC236}">
                  <a16:creationId xmlns:a16="http://schemas.microsoft.com/office/drawing/2014/main" id="{F0B06622-761B-4F05-A26F-283646585A47}"/>
                </a:ext>
              </a:extLst>
            </p:cNvPr>
            <p:cNvCxnSpPr>
              <a:cxnSpLocks/>
            </p:cNvCxnSpPr>
            <p:nvPr/>
          </p:nvCxnSpPr>
          <p:spPr>
            <a:xfrm>
              <a:off x="9279568" y="2891109"/>
              <a:ext cx="0" cy="70682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מחבר חץ ישר 11">
              <a:extLst>
                <a:ext uri="{FF2B5EF4-FFF2-40B4-BE49-F238E27FC236}">
                  <a16:creationId xmlns:a16="http://schemas.microsoft.com/office/drawing/2014/main" id="{035B7D8E-DB42-458F-A670-EFECBEE51937}"/>
                </a:ext>
              </a:extLst>
            </p:cNvPr>
            <p:cNvCxnSpPr>
              <a:cxnSpLocks/>
            </p:cNvCxnSpPr>
            <p:nvPr/>
          </p:nvCxnSpPr>
          <p:spPr>
            <a:xfrm>
              <a:off x="2912431" y="2891109"/>
              <a:ext cx="0" cy="70682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מחבר ישר 12">
              <a:extLst>
                <a:ext uri="{FF2B5EF4-FFF2-40B4-BE49-F238E27FC236}">
                  <a16:creationId xmlns:a16="http://schemas.microsoft.com/office/drawing/2014/main" id="{8D1FA8CB-CD01-4C1C-A8BD-8F2E5692ADB5}"/>
                </a:ext>
              </a:extLst>
            </p:cNvPr>
            <p:cNvCxnSpPr>
              <a:cxnSpLocks/>
            </p:cNvCxnSpPr>
            <p:nvPr/>
          </p:nvCxnSpPr>
          <p:spPr>
            <a:xfrm>
              <a:off x="2912431" y="2891109"/>
              <a:ext cx="6367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מחבר ישר 14">
            <a:extLst>
              <a:ext uri="{FF2B5EF4-FFF2-40B4-BE49-F238E27FC236}">
                <a16:creationId xmlns:a16="http://schemas.microsoft.com/office/drawing/2014/main" id="{F3895DDD-27B9-4781-9824-BF3B1A0A2074}"/>
              </a:ext>
            </a:extLst>
          </p:cNvPr>
          <p:cNvCxnSpPr>
            <a:cxnSpLocks/>
          </p:cNvCxnSpPr>
          <p:nvPr/>
        </p:nvCxnSpPr>
        <p:spPr>
          <a:xfrm flipV="1">
            <a:off x="6095999" y="2573181"/>
            <a:ext cx="3" cy="212439"/>
          </a:xfrm>
          <a:prstGeom prst="line">
            <a:avLst/>
          </a:prstGeom>
          <a:ln w="38100"/>
        </p:spPr>
        <p:style>
          <a:lnRef idx="1">
            <a:schemeClr val="dk1"/>
          </a:lnRef>
          <a:fillRef idx="0">
            <a:schemeClr val="dk1"/>
          </a:fillRef>
          <a:effectRef idx="0">
            <a:schemeClr val="dk1"/>
          </a:effectRef>
          <a:fontRef idx="minor">
            <a:schemeClr val="tx1"/>
          </a:fontRef>
        </p:style>
      </p:cxnSp>
      <p:sp>
        <p:nvSpPr>
          <p:cNvPr id="18" name="תרשים זרימה: תהליך חלופי 17">
            <a:extLst>
              <a:ext uri="{FF2B5EF4-FFF2-40B4-BE49-F238E27FC236}">
                <a16:creationId xmlns:a16="http://schemas.microsoft.com/office/drawing/2014/main" id="{51CD7BB2-CE0D-490C-AF7C-01F633C1F861}"/>
              </a:ext>
            </a:extLst>
          </p:cNvPr>
          <p:cNvSpPr/>
          <p:nvPr/>
        </p:nvSpPr>
        <p:spPr>
          <a:xfrm>
            <a:off x="2254050" y="3415031"/>
            <a:ext cx="1316761" cy="701867"/>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600" dirty="0">
                <a:solidFill>
                  <a:srgbClr val="192A72"/>
                </a:solidFill>
                <a:latin typeface="Varela Round" panose="00000500000000000000" pitchFamily="2" charset="-79"/>
                <a:cs typeface="Varela Round" panose="00000500000000000000" pitchFamily="2" charset="-79"/>
              </a:rPr>
              <a:t>פועל</a:t>
            </a:r>
            <a:endParaRPr lang="he-IL" sz="2000" dirty="0">
              <a:solidFill>
                <a:srgbClr val="192A72"/>
              </a:solidFill>
              <a:latin typeface="Varela Round" panose="00000500000000000000" pitchFamily="2" charset="-79"/>
              <a:cs typeface="Varela Round" panose="00000500000000000000" pitchFamily="2" charset="-79"/>
            </a:endParaRPr>
          </a:p>
        </p:txBody>
      </p:sp>
      <p:sp>
        <p:nvSpPr>
          <p:cNvPr id="24" name="מציין מיקום טקסט 13">
            <a:extLst>
              <a:ext uri="{FF2B5EF4-FFF2-40B4-BE49-F238E27FC236}">
                <a16:creationId xmlns:a16="http://schemas.microsoft.com/office/drawing/2014/main" id="{98F34553-8B37-4855-8AC9-7118D50CC581}"/>
              </a:ext>
            </a:extLst>
          </p:cNvPr>
          <p:cNvSpPr txBox="1">
            <a:spLocks/>
          </p:cNvSpPr>
          <p:nvPr/>
        </p:nvSpPr>
        <p:spPr>
          <a:xfrm>
            <a:off x="1394439" y="4180053"/>
            <a:ext cx="3035984" cy="54007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400" b="0" dirty="0">
                <a:solidFill>
                  <a:schemeClr val="tx1"/>
                </a:solidFill>
              </a:rPr>
              <a:t>אני </a:t>
            </a:r>
            <a:r>
              <a:rPr lang="he-IL" dirty="0">
                <a:solidFill>
                  <a:schemeClr val="tx1"/>
                </a:solidFill>
              </a:rPr>
              <a:t>שוֹמֵר</a:t>
            </a:r>
            <a:r>
              <a:rPr lang="he-IL" sz="2400" b="0" dirty="0">
                <a:solidFill>
                  <a:schemeClr val="tx1"/>
                </a:solidFill>
              </a:rPr>
              <a:t> על אחותי.</a:t>
            </a:r>
          </a:p>
        </p:txBody>
      </p:sp>
      <p:sp>
        <p:nvSpPr>
          <p:cNvPr id="16" name="תרשים זרימה: תהליך חלופי 15">
            <a:extLst>
              <a:ext uri="{FF2B5EF4-FFF2-40B4-BE49-F238E27FC236}">
                <a16:creationId xmlns:a16="http://schemas.microsoft.com/office/drawing/2014/main" id="{794D69F9-123F-4049-A6B6-ABDEA77A4A90}"/>
              </a:ext>
            </a:extLst>
          </p:cNvPr>
          <p:cNvSpPr/>
          <p:nvPr/>
        </p:nvSpPr>
        <p:spPr>
          <a:xfrm>
            <a:off x="8621187" y="3421250"/>
            <a:ext cx="1316761" cy="701867"/>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600" dirty="0">
                <a:solidFill>
                  <a:srgbClr val="192A72"/>
                </a:solidFill>
                <a:latin typeface="Varela Round" panose="00000500000000000000" pitchFamily="2" charset="-79"/>
                <a:cs typeface="Varela Round" panose="00000500000000000000" pitchFamily="2" charset="-79"/>
              </a:rPr>
              <a:t>שם</a:t>
            </a:r>
            <a:endParaRPr lang="he-IL" sz="2000" dirty="0">
              <a:solidFill>
                <a:srgbClr val="192A72"/>
              </a:solidFill>
              <a:latin typeface="Varela Round" panose="00000500000000000000" pitchFamily="2" charset="-79"/>
              <a:cs typeface="Varela Round" panose="00000500000000000000" pitchFamily="2" charset="-79"/>
            </a:endParaRPr>
          </a:p>
        </p:txBody>
      </p:sp>
      <p:sp>
        <p:nvSpPr>
          <p:cNvPr id="19" name="מציין מיקום טקסט 13">
            <a:extLst>
              <a:ext uri="{FF2B5EF4-FFF2-40B4-BE49-F238E27FC236}">
                <a16:creationId xmlns:a16="http://schemas.microsoft.com/office/drawing/2014/main" id="{EB2888F2-3E85-4FE5-B52A-0951B25DE23A}"/>
              </a:ext>
            </a:extLst>
          </p:cNvPr>
          <p:cNvSpPr txBox="1">
            <a:spLocks/>
          </p:cNvSpPr>
          <p:nvPr/>
        </p:nvSpPr>
        <p:spPr>
          <a:xfrm>
            <a:off x="7355518" y="4186272"/>
            <a:ext cx="3848100" cy="54007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2400" b="0" dirty="0">
                <a:solidFill>
                  <a:schemeClr val="tx1"/>
                </a:solidFill>
              </a:rPr>
              <a:t>ה</a:t>
            </a:r>
            <a:r>
              <a:rPr lang="he-IL" dirty="0">
                <a:solidFill>
                  <a:schemeClr val="tx1"/>
                </a:solidFill>
              </a:rPr>
              <a:t>שוֹמֵר</a:t>
            </a:r>
            <a:r>
              <a:rPr lang="he-IL" sz="2400" b="0" dirty="0">
                <a:solidFill>
                  <a:schemeClr val="tx1"/>
                </a:solidFill>
              </a:rPr>
              <a:t> הגיע לתחנה בזמן.</a:t>
            </a:r>
          </a:p>
        </p:txBody>
      </p:sp>
    </p:spTree>
    <p:custDataLst>
      <p:tags r:id="rId1"/>
    </p:custDataLst>
    <p:extLst>
      <p:ext uri="{BB962C8B-B14F-4D97-AF65-F5344CB8AC3E}">
        <p14:creationId xmlns:p14="http://schemas.microsoft.com/office/powerpoint/2010/main" val="335106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8" grpId="0" animBg="1"/>
      <p:bldP spid="24" grpId="0"/>
      <p:bldP spid="16"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8" name="כותרת 7"/>
          <p:cNvSpPr>
            <a:spLocks noGrp="1"/>
          </p:cNvSpPr>
          <p:nvPr>
            <p:ph type="title"/>
          </p:nvPr>
        </p:nvSpPr>
        <p:spPr>
          <a:xfrm>
            <a:off x="2" y="212675"/>
            <a:ext cx="12191999" cy="720094"/>
          </a:xfrm>
        </p:spPr>
        <p:txBody>
          <a:bodyPr/>
          <a:lstStyle/>
          <a:p>
            <a:r>
              <a:rPr lang="he-IL" dirty="0"/>
              <a:t>שימושי הבינוני</a:t>
            </a:r>
          </a:p>
        </p:txBody>
      </p:sp>
      <p:sp>
        <p:nvSpPr>
          <p:cNvPr id="14" name="מציין מיקום טקסט 13"/>
          <p:cNvSpPr>
            <a:spLocks noGrp="1"/>
          </p:cNvSpPr>
          <p:nvPr>
            <p:ph type="body" sz="quarter" idx="3"/>
          </p:nvPr>
        </p:nvSpPr>
        <p:spPr>
          <a:xfrm>
            <a:off x="760413" y="947906"/>
            <a:ext cx="10671171" cy="540070"/>
          </a:xfrm>
        </p:spPr>
        <p:txBody>
          <a:bodyPr/>
          <a:lstStyle/>
          <a:p>
            <a:r>
              <a:rPr lang="he-IL" dirty="0"/>
              <a:t>צורות הבינוני משמשות ב</a:t>
            </a:r>
            <a:r>
              <a:rPr lang="he-IL" u="sng" dirty="0"/>
              <a:t>חלקי דיבור</a:t>
            </a:r>
            <a:r>
              <a:rPr lang="he-IL" dirty="0"/>
              <a:t> שונים: שם עצם, שם תואר, פועל.</a:t>
            </a:r>
          </a:p>
        </p:txBody>
      </p:sp>
      <p:sp>
        <p:nvSpPr>
          <p:cNvPr id="7" name="תרשים זרימה: תהליך חלופי 6">
            <a:extLst>
              <a:ext uri="{FF2B5EF4-FFF2-40B4-BE49-F238E27FC236}">
                <a16:creationId xmlns:a16="http://schemas.microsoft.com/office/drawing/2014/main" id="{9E448242-6E8B-4E1A-920C-E8DBFCA97BD0}"/>
              </a:ext>
            </a:extLst>
          </p:cNvPr>
          <p:cNvSpPr/>
          <p:nvPr/>
        </p:nvSpPr>
        <p:spPr>
          <a:xfrm>
            <a:off x="5437620" y="1715403"/>
            <a:ext cx="1316759" cy="61559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dirty="0">
                <a:solidFill>
                  <a:srgbClr val="192A72"/>
                </a:solidFill>
                <a:latin typeface="Varela Round" panose="00000500000000000000" pitchFamily="2" charset="-79"/>
                <a:cs typeface="Varela Round" panose="00000500000000000000" pitchFamily="2" charset="-79"/>
              </a:rPr>
              <a:t>חוֹזֵר</a:t>
            </a:r>
            <a:endParaRPr lang="he-IL" dirty="0">
              <a:solidFill>
                <a:srgbClr val="192A72"/>
              </a:solidFill>
              <a:latin typeface="Varela Round" panose="00000500000000000000" pitchFamily="2" charset="-79"/>
              <a:cs typeface="Varela Round" panose="00000500000000000000" pitchFamily="2" charset="-79"/>
            </a:endParaRPr>
          </a:p>
        </p:txBody>
      </p:sp>
      <p:cxnSp>
        <p:nvCxnSpPr>
          <p:cNvPr id="10" name="מחבר חץ ישר 9">
            <a:extLst>
              <a:ext uri="{FF2B5EF4-FFF2-40B4-BE49-F238E27FC236}">
                <a16:creationId xmlns:a16="http://schemas.microsoft.com/office/drawing/2014/main" id="{F0B06622-761B-4F05-A26F-283646585A47}"/>
              </a:ext>
            </a:extLst>
          </p:cNvPr>
          <p:cNvCxnSpPr>
            <a:cxnSpLocks/>
          </p:cNvCxnSpPr>
          <p:nvPr/>
        </p:nvCxnSpPr>
        <p:spPr>
          <a:xfrm>
            <a:off x="9346243" y="2675862"/>
            <a:ext cx="0" cy="4717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מחבר חץ ישר 11">
            <a:extLst>
              <a:ext uri="{FF2B5EF4-FFF2-40B4-BE49-F238E27FC236}">
                <a16:creationId xmlns:a16="http://schemas.microsoft.com/office/drawing/2014/main" id="{035B7D8E-DB42-458F-A670-EFECBEE51937}"/>
              </a:ext>
            </a:extLst>
          </p:cNvPr>
          <p:cNvCxnSpPr>
            <a:cxnSpLocks/>
          </p:cNvCxnSpPr>
          <p:nvPr/>
        </p:nvCxnSpPr>
        <p:spPr>
          <a:xfrm>
            <a:off x="2979106" y="2675862"/>
            <a:ext cx="0" cy="4717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מחבר ישר 12">
            <a:extLst>
              <a:ext uri="{FF2B5EF4-FFF2-40B4-BE49-F238E27FC236}">
                <a16:creationId xmlns:a16="http://schemas.microsoft.com/office/drawing/2014/main" id="{8D1FA8CB-CD01-4C1C-A8BD-8F2E5692ADB5}"/>
              </a:ext>
            </a:extLst>
          </p:cNvPr>
          <p:cNvCxnSpPr>
            <a:cxnSpLocks/>
          </p:cNvCxnSpPr>
          <p:nvPr/>
        </p:nvCxnSpPr>
        <p:spPr>
          <a:xfrm>
            <a:off x="2979106" y="2675862"/>
            <a:ext cx="6367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מחבר חץ ישר 15">
            <a:extLst>
              <a:ext uri="{FF2B5EF4-FFF2-40B4-BE49-F238E27FC236}">
                <a16:creationId xmlns:a16="http://schemas.microsoft.com/office/drawing/2014/main" id="{9C4EFA80-8B61-4A38-9EAB-445D4E535715}"/>
              </a:ext>
            </a:extLst>
          </p:cNvPr>
          <p:cNvCxnSpPr>
            <a:cxnSpLocks/>
          </p:cNvCxnSpPr>
          <p:nvPr/>
        </p:nvCxnSpPr>
        <p:spPr>
          <a:xfrm>
            <a:off x="6114467" y="2406916"/>
            <a:ext cx="0" cy="70765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תרשים זרימה: תהליך חלופי 18">
            <a:extLst>
              <a:ext uri="{FF2B5EF4-FFF2-40B4-BE49-F238E27FC236}">
                <a16:creationId xmlns:a16="http://schemas.microsoft.com/office/drawing/2014/main" id="{DC54E12E-DC19-42CC-9B53-889D9FDA07E7}"/>
              </a:ext>
            </a:extLst>
          </p:cNvPr>
          <p:cNvSpPr/>
          <p:nvPr/>
        </p:nvSpPr>
        <p:spPr>
          <a:xfrm>
            <a:off x="4923942" y="3216550"/>
            <a:ext cx="2381049" cy="1123318"/>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dirty="0">
                <a:solidFill>
                  <a:srgbClr val="192A72"/>
                </a:solidFill>
                <a:latin typeface="Varela Round" panose="00000500000000000000" pitchFamily="2" charset="-79"/>
                <a:cs typeface="Varela Round" panose="00000500000000000000" pitchFamily="2" charset="-79"/>
              </a:rPr>
              <a:t>שם תואר</a:t>
            </a:r>
          </a:p>
          <a:p>
            <a:pPr algn="ctr"/>
            <a:r>
              <a:rPr lang="he-IL" dirty="0">
                <a:solidFill>
                  <a:srgbClr val="192A72"/>
                </a:solidFill>
                <a:latin typeface="Varela Round" panose="00000500000000000000" pitchFamily="2" charset="-79"/>
                <a:cs typeface="Varela Round" panose="00000500000000000000" pitchFamily="2" charset="-79"/>
              </a:rPr>
              <a:t>תלמידי השכבה ניגשו למבחן </a:t>
            </a:r>
            <a:r>
              <a:rPr lang="he-IL" sz="2000" b="1" dirty="0">
                <a:solidFill>
                  <a:srgbClr val="192A72"/>
                </a:solidFill>
                <a:latin typeface="Varela Round" panose="00000500000000000000" pitchFamily="2" charset="-79"/>
                <a:cs typeface="Varela Round" panose="00000500000000000000" pitchFamily="2" charset="-79"/>
              </a:rPr>
              <a:t>חוֹזֵר</a:t>
            </a:r>
            <a:r>
              <a:rPr lang="he-IL" dirty="0">
                <a:solidFill>
                  <a:srgbClr val="192A72"/>
                </a:solidFill>
                <a:latin typeface="Varela Round" panose="00000500000000000000" pitchFamily="2" charset="-79"/>
                <a:cs typeface="Varela Round" panose="00000500000000000000" pitchFamily="2" charset="-79"/>
              </a:rPr>
              <a:t>.</a:t>
            </a:r>
          </a:p>
        </p:txBody>
      </p:sp>
      <p:sp>
        <p:nvSpPr>
          <p:cNvPr id="20" name="תרשים זרימה: תהליך חלופי 19">
            <a:extLst>
              <a:ext uri="{FF2B5EF4-FFF2-40B4-BE49-F238E27FC236}">
                <a16:creationId xmlns:a16="http://schemas.microsoft.com/office/drawing/2014/main" id="{D9F5547C-3765-4FEF-9E2E-F37008F4CCD2}"/>
              </a:ext>
            </a:extLst>
          </p:cNvPr>
          <p:cNvSpPr/>
          <p:nvPr/>
        </p:nvSpPr>
        <p:spPr>
          <a:xfrm>
            <a:off x="8123270" y="3220313"/>
            <a:ext cx="2445945" cy="1123318"/>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dirty="0">
                <a:solidFill>
                  <a:srgbClr val="192A72"/>
                </a:solidFill>
                <a:latin typeface="Varela Round" panose="00000500000000000000" pitchFamily="2" charset="-79"/>
                <a:cs typeface="Varela Round" panose="00000500000000000000" pitchFamily="2" charset="-79"/>
              </a:rPr>
              <a:t>שם עצם</a:t>
            </a:r>
          </a:p>
          <a:p>
            <a:pPr algn="ctr"/>
            <a:r>
              <a:rPr lang="he-IL" sz="2000" b="1" dirty="0">
                <a:solidFill>
                  <a:srgbClr val="192A72"/>
                </a:solidFill>
                <a:latin typeface="Varela Round" panose="00000500000000000000" pitchFamily="2" charset="-79"/>
                <a:cs typeface="Varela Round" panose="00000500000000000000" pitchFamily="2" charset="-79"/>
              </a:rPr>
              <a:t>חוֹזֵר</a:t>
            </a:r>
            <a:r>
              <a:rPr lang="he-IL" dirty="0">
                <a:solidFill>
                  <a:srgbClr val="192A72"/>
                </a:solidFill>
                <a:latin typeface="Varela Round" panose="00000500000000000000" pitchFamily="2" charset="-79"/>
                <a:cs typeface="Varela Round" panose="00000500000000000000" pitchFamily="2" charset="-79"/>
              </a:rPr>
              <a:t> המנכ"ל נשלח באמצעות דוא"ל.</a:t>
            </a:r>
          </a:p>
        </p:txBody>
      </p:sp>
      <p:sp>
        <p:nvSpPr>
          <p:cNvPr id="21" name="תרשים זרימה: תהליך חלופי 20">
            <a:extLst>
              <a:ext uri="{FF2B5EF4-FFF2-40B4-BE49-F238E27FC236}">
                <a16:creationId xmlns:a16="http://schemas.microsoft.com/office/drawing/2014/main" id="{8FAB0BDD-C280-4C58-B5D9-B8F9F1E7B523}"/>
              </a:ext>
            </a:extLst>
          </p:cNvPr>
          <p:cNvSpPr/>
          <p:nvPr/>
        </p:nvSpPr>
        <p:spPr>
          <a:xfrm>
            <a:off x="1788582" y="3216551"/>
            <a:ext cx="2381048" cy="1105336"/>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dirty="0">
                <a:solidFill>
                  <a:srgbClr val="192A72"/>
                </a:solidFill>
                <a:latin typeface="Varela Round" panose="00000500000000000000" pitchFamily="2" charset="-79"/>
                <a:cs typeface="Varela Round" panose="00000500000000000000" pitchFamily="2" charset="-79"/>
              </a:rPr>
              <a:t>פועל</a:t>
            </a:r>
          </a:p>
          <a:p>
            <a:pPr algn="ctr"/>
            <a:r>
              <a:rPr lang="he-IL" dirty="0">
                <a:solidFill>
                  <a:srgbClr val="192A72"/>
                </a:solidFill>
                <a:latin typeface="Varela Round" panose="00000500000000000000" pitchFamily="2" charset="-79"/>
                <a:cs typeface="Varela Round" panose="00000500000000000000" pitchFamily="2" charset="-79"/>
              </a:rPr>
              <a:t>המרצה </a:t>
            </a:r>
            <a:r>
              <a:rPr lang="he-IL" sz="2000" b="1" dirty="0">
                <a:solidFill>
                  <a:srgbClr val="192A72"/>
                </a:solidFill>
                <a:latin typeface="Varela Round" panose="00000500000000000000" pitchFamily="2" charset="-79"/>
                <a:cs typeface="Varela Round" panose="00000500000000000000" pitchFamily="2" charset="-79"/>
              </a:rPr>
              <a:t>חוֹזֵר</a:t>
            </a:r>
            <a:r>
              <a:rPr lang="he-IL" dirty="0">
                <a:solidFill>
                  <a:srgbClr val="192A72"/>
                </a:solidFill>
                <a:latin typeface="Varela Round" panose="00000500000000000000" pitchFamily="2" charset="-79"/>
                <a:cs typeface="Varela Round" panose="00000500000000000000" pitchFamily="2" charset="-79"/>
              </a:rPr>
              <a:t> על עיקרי ההרצאה.</a:t>
            </a:r>
          </a:p>
        </p:txBody>
      </p:sp>
      <p:sp>
        <p:nvSpPr>
          <p:cNvPr id="23" name="מציין מיקום טקסט 13">
            <a:extLst>
              <a:ext uri="{FF2B5EF4-FFF2-40B4-BE49-F238E27FC236}">
                <a16:creationId xmlns:a16="http://schemas.microsoft.com/office/drawing/2014/main" id="{F9E279E0-BD3D-4E0B-AA30-1E3EE134CAD8}"/>
              </a:ext>
            </a:extLst>
          </p:cNvPr>
          <p:cNvSpPr txBox="1">
            <a:spLocks/>
          </p:cNvSpPr>
          <p:nvPr/>
        </p:nvSpPr>
        <p:spPr>
          <a:xfrm>
            <a:off x="8188167" y="4321887"/>
            <a:ext cx="2381049" cy="47368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t>יידוע + כינוי שייכות</a:t>
            </a:r>
          </a:p>
        </p:txBody>
      </p:sp>
      <p:sp>
        <p:nvSpPr>
          <p:cNvPr id="24" name="מציין מיקום טקסט 13">
            <a:extLst>
              <a:ext uri="{FF2B5EF4-FFF2-40B4-BE49-F238E27FC236}">
                <a16:creationId xmlns:a16="http://schemas.microsoft.com/office/drawing/2014/main" id="{A4CF0867-C9C1-4293-B61D-45D62D09355B}"/>
              </a:ext>
            </a:extLst>
          </p:cNvPr>
          <p:cNvSpPr txBox="1">
            <a:spLocks/>
          </p:cNvSpPr>
          <p:nvPr/>
        </p:nvSpPr>
        <p:spPr>
          <a:xfrm>
            <a:off x="1461116" y="3921211"/>
            <a:ext cx="3035984" cy="615577"/>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endParaRPr lang="he-IL" sz="2000" b="0" dirty="0">
              <a:solidFill>
                <a:schemeClr val="tx1"/>
              </a:solidFill>
            </a:endParaRPr>
          </a:p>
        </p:txBody>
      </p:sp>
      <p:sp>
        <p:nvSpPr>
          <p:cNvPr id="25" name="מציין מיקום טקסט 13">
            <a:extLst>
              <a:ext uri="{FF2B5EF4-FFF2-40B4-BE49-F238E27FC236}">
                <a16:creationId xmlns:a16="http://schemas.microsoft.com/office/drawing/2014/main" id="{8483905E-0176-4DDF-8576-AFD87BC1E9CE}"/>
              </a:ext>
            </a:extLst>
          </p:cNvPr>
          <p:cNvSpPr txBox="1">
            <a:spLocks/>
          </p:cNvSpPr>
          <p:nvPr/>
        </p:nvSpPr>
        <p:spPr>
          <a:xfrm>
            <a:off x="4596475" y="3926059"/>
            <a:ext cx="3035984" cy="615577"/>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endParaRPr lang="he-IL" sz="2000" b="0" dirty="0">
              <a:solidFill>
                <a:schemeClr val="tx1"/>
              </a:solidFill>
            </a:endParaRPr>
          </a:p>
        </p:txBody>
      </p:sp>
      <p:sp>
        <p:nvSpPr>
          <p:cNvPr id="26" name="מציין מיקום טקסט 13">
            <a:extLst>
              <a:ext uri="{FF2B5EF4-FFF2-40B4-BE49-F238E27FC236}">
                <a16:creationId xmlns:a16="http://schemas.microsoft.com/office/drawing/2014/main" id="{C1BAC88A-3272-43BE-93E1-272489A2067C}"/>
              </a:ext>
            </a:extLst>
          </p:cNvPr>
          <p:cNvSpPr txBox="1">
            <a:spLocks/>
          </p:cNvSpPr>
          <p:nvPr/>
        </p:nvSpPr>
        <p:spPr>
          <a:xfrm>
            <a:off x="4661372" y="4388363"/>
            <a:ext cx="3035984" cy="615568"/>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t>מתאר את שם העצם</a:t>
            </a:r>
            <a:r>
              <a:rPr lang="en-US" sz="1800" b="0" dirty="0"/>
              <a:t>;</a:t>
            </a:r>
            <a:r>
              <a:rPr lang="he-IL" sz="1800" b="0" dirty="0"/>
              <a:t> מתאים לו במין ובמספר</a:t>
            </a:r>
          </a:p>
        </p:txBody>
      </p:sp>
      <p:sp>
        <p:nvSpPr>
          <p:cNvPr id="27" name="מציין מיקום טקסט 13">
            <a:extLst>
              <a:ext uri="{FF2B5EF4-FFF2-40B4-BE49-F238E27FC236}">
                <a16:creationId xmlns:a16="http://schemas.microsoft.com/office/drawing/2014/main" id="{914E3370-60D1-44DB-B3BF-FFE46501E07B}"/>
              </a:ext>
            </a:extLst>
          </p:cNvPr>
          <p:cNvSpPr txBox="1">
            <a:spLocks/>
          </p:cNvSpPr>
          <p:nvPr/>
        </p:nvSpPr>
        <p:spPr>
          <a:xfrm>
            <a:off x="1887958" y="4318124"/>
            <a:ext cx="2381049" cy="47368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t>נטייה של זמן וגוף</a:t>
            </a:r>
          </a:p>
        </p:txBody>
      </p:sp>
    </p:spTree>
    <p:custDataLst>
      <p:tags r:id="rId1"/>
    </p:custDataLst>
    <p:extLst>
      <p:ext uri="{BB962C8B-B14F-4D97-AF65-F5344CB8AC3E}">
        <p14:creationId xmlns:p14="http://schemas.microsoft.com/office/powerpoint/2010/main" val="19446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P spid="20" grpId="0" animBg="1"/>
      <p:bldP spid="21" grpId="0" animBg="1"/>
      <p:bldP spid="23" grpId="0"/>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69"/>
        <p:cNvGrpSpPr/>
        <p:nvPr/>
      </p:nvGrpSpPr>
      <p:grpSpPr>
        <a:xfrm>
          <a:off x="0" y="0"/>
          <a:ext cx="0" cy="0"/>
          <a:chOff x="0" y="0"/>
          <a:chExt cx="0" cy="0"/>
        </a:xfrm>
      </p:grpSpPr>
      <p:sp>
        <p:nvSpPr>
          <p:cNvPr id="8" name="כותרת 7"/>
          <p:cNvSpPr>
            <a:spLocks noGrp="1"/>
          </p:cNvSpPr>
          <p:nvPr>
            <p:ph type="title"/>
          </p:nvPr>
        </p:nvSpPr>
        <p:spPr>
          <a:xfrm>
            <a:off x="2" y="212675"/>
            <a:ext cx="12191999" cy="720094"/>
          </a:xfrm>
        </p:spPr>
        <p:txBody>
          <a:bodyPr/>
          <a:lstStyle/>
          <a:p>
            <a:r>
              <a:rPr lang="he-IL" dirty="0"/>
              <a:t>שימושי הבינוני</a:t>
            </a:r>
          </a:p>
        </p:txBody>
      </p:sp>
      <p:sp>
        <p:nvSpPr>
          <p:cNvPr id="14" name="מציין מיקום טקסט 13"/>
          <p:cNvSpPr>
            <a:spLocks noGrp="1"/>
          </p:cNvSpPr>
          <p:nvPr>
            <p:ph type="body" sz="quarter" idx="3"/>
          </p:nvPr>
        </p:nvSpPr>
        <p:spPr>
          <a:xfrm>
            <a:off x="1282016" y="956734"/>
            <a:ext cx="9627968" cy="540070"/>
          </a:xfrm>
        </p:spPr>
        <p:txBody>
          <a:bodyPr/>
          <a:lstStyle/>
          <a:p>
            <a:r>
              <a:rPr lang="he-IL" dirty="0"/>
              <a:t>חברו את המשפטים בעצמכם.</a:t>
            </a:r>
          </a:p>
        </p:txBody>
      </p:sp>
      <p:sp>
        <p:nvSpPr>
          <p:cNvPr id="7" name="תרשים זרימה: תהליך חלופי 6">
            <a:extLst>
              <a:ext uri="{FF2B5EF4-FFF2-40B4-BE49-F238E27FC236}">
                <a16:creationId xmlns:a16="http://schemas.microsoft.com/office/drawing/2014/main" id="{9E448242-6E8B-4E1A-920C-E8DBFCA97BD0}"/>
              </a:ext>
            </a:extLst>
          </p:cNvPr>
          <p:cNvSpPr/>
          <p:nvPr/>
        </p:nvSpPr>
        <p:spPr>
          <a:xfrm>
            <a:off x="5437620" y="1715403"/>
            <a:ext cx="1316759" cy="61559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dirty="0">
                <a:solidFill>
                  <a:srgbClr val="192A72"/>
                </a:solidFill>
                <a:latin typeface="Varela Round" panose="00000500000000000000" pitchFamily="2" charset="-79"/>
                <a:cs typeface="Varela Round" panose="00000500000000000000" pitchFamily="2" charset="-79"/>
              </a:rPr>
              <a:t>צוֹרֵב</a:t>
            </a:r>
            <a:endParaRPr lang="he-IL" dirty="0">
              <a:solidFill>
                <a:srgbClr val="192A72"/>
              </a:solidFill>
              <a:latin typeface="Varela Round" panose="00000500000000000000" pitchFamily="2" charset="-79"/>
              <a:cs typeface="Varela Round" panose="00000500000000000000" pitchFamily="2" charset="-79"/>
            </a:endParaRPr>
          </a:p>
        </p:txBody>
      </p:sp>
      <p:cxnSp>
        <p:nvCxnSpPr>
          <p:cNvPr id="10" name="מחבר חץ ישר 9">
            <a:extLst>
              <a:ext uri="{FF2B5EF4-FFF2-40B4-BE49-F238E27FC236}">
                <a16:creationId xmlns:a16="http://schemas.microsoft.com/office/drawing/2014/main" id="{F0B06622-761B-4F05-A26F-283646585A47}"/>
              </a:ext>
            </a:extLst>
          </p:cNvPr>
          <p:cNvCxnSpPr>
            <a:cxnSpLocks/>
          </p:cNvCxnSpPr>
          <p:nvPr/>
        </p:nvCxnSpPr>
        <p:spPr>
          <a:xfrm>
            <a:off x="9346243" y="2675862"/>
            <a:ext cx="0" cy="4717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מחבר חץ ישר 11">
            <a:extLst>
              <a:ext uri="{FF2B5EF4-FFF2-40B4-BE49-F238E27FC236}">
                <a16:creationId xmlns:a16="http://schemas.microsoft.com/office/drawing/2014/main" id="{035B7D8E-DB42-458F-A670-EFECBEE51937}"/>
              </a:ext>
            </a:extLst>
          </p:cNvPr>
          <p:cNvCxnSpPr>
            <a:cxnSpLocks/>
          </p:cNvCxnSpPr>
          <p:nvPr/>
        </p:nvCxnSpPr>
        <p:spPr>
          <a:xfrm>
            <a:off x="2979106" y="2675862"/>
            <a:ext cx="0" cy="4717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מחבר ישר 12">
            <a:extLst>
              <a:ext uri="{FF2B5EF4-FFF2-40B4-BE49-F238E27FC236}">
                <a16:creationId xmlns:a16="http://schemas.microsoft.com/office/drawing/2014/main" id="{8D1FA8CB-CD01-4C1C-A8BD-8F2E5692ADB5}"/>
              </a:ext>
            </a:extLst>
          </p:cNvPr>
          <p:cNvCxnSpPr>
            <a:cxnSpLocks/>
          </p:cNvCxnSpPr>
          <p:nvPr/>
        </p:nvCxnSpPr>
        <p:spPr>
          <a:xfrm>
            <a:off x="2979106" y="2675862"/>
            <a:ext cx="6367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מחבר חץ ישר 15">
            <a:extLst>
              <a:ext uri="{FF2B5EF4-FFF2-40B4-BE49-F238E27FC236}">
                <a16:creationId xmlns:a16="http://schemas.microsoft.com/office/drawing/2014/main" id="{9C4EFA80-8B61-4A38-9EAB-445D4E535715}"/>
              </a:ext>
            </a:extLst>
          </p:cNvPr>
          <p:cNvCxnSpPr>
            <a:cxnSpLocks/>
          </p:cNvCxnSpPr>
          <p:nvPr/>
        </p:nvCxnSpPr>
        <p:spPr>
          <a:xfrm>
            <a:off x="6114467" y="2406916"/>
            <a:ext cx="0" cy="70765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תרשים זרימה: תהליך חלופי 18">
            <a:extLst>
              <a:ext uri="{FF2B5EF4-FFF2-40B4-BE49-F238E27FC236}">
                <a16:creationId xmlns:a16="http://schemas.microsoft.com/office/drawing/2014/main" id="{DC54E12E-DC19-42CC-9B53-889D9FDA07E7}"/>
              </a:ext>
            </a:extLst>
          </p:cNvPr>
          <p:cNvSpPr/>
          <p:nvPr/>
        </p:nvSpPr>
        <p:spPr>
          <a:xfrm>
            <a:off x="4923942" y="3216550"/>
            <a:ext cx="2381049" cy="543833"/>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dirty="0">
                <a:solidFill>
                  <a:srgbClr val="192A72"/>
                </a:solidFill>
                <a:latin typeface="Varela Round" panose="00000500000000000000" pitchFamily="2" charset="-79"/>
                <a:cs typeface="Varela Round" panose="00000500000000000000" pitchFamily="2" charset="-79"/>
              </a:rPr>
              <a:t>שם תואר</a:t>
            </a:r>
          </a:p>
        </p:txBody>
      </p:sp>
      <p:sp>
        <p:nvSpPr>
          <p:cNvPr id="20" name="תרשים זרימה: תהליך חלופי 19">
            <a:extLst>
              <a:ext uri="{FF2B5EF4-FFF2-40B4-BE49-F238E27FC236}">
                <a16:creationId xmlns:a16="http://schemas.microsoft.com/office/drawing/2014/main" id="{D9F5547C-3765-4FEF-9E2E-F37008F4CCD2}"/>
              </a:ext>
            </a:extLst>
          </p:cNvPr>
          <p:cNvSpPr/>
          <p:nvPr/>
        </p:nvSpPr>
        <p:spPr>
          <a:xfrm>
            <a:off x="8123270" y="3220313"/>
            <a:ext cx="2445945" cy="54007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dirty="0">
                <a:solidFill>
                  <a:srgbClr val="192A72"/>
                </a:solidFill>
                <a:latin typeface="Varela Round" panose="00000500000000000000" pitchFamily="2" charset="-79"/>
                <a:cs typeface="Varela Round" panose="00000500000000000000" pitchFamily="2" charset="-79"/>
              </a:rPr>
              <a:t>שם עצם</a:t>
            </a:r>
          </a:p>
        </p:txBody>
      </p:sp>
      <p:sp>
        <p:nvSpPr>
          <p:cNvPr id="21" name="תרשים זרימה: תהליך חלופי 20">
            <a:extLst>
              <a:ext uri="{FF2B5EF4-FFF2-40B4-BE49-F238E27FC236}">
                <a16:creationId xmlns:a16="http://schemas.microsoft.com/office/drawing/2014/main" id="{8FAB0BDD-C280-4C58-B5D9-B8F9F1E7B523}"/>
              </a:ext>
            </a:extLst>
          </p:cNvPr>
          <p:cNvSpPr/>
          <p:nvPr/>
        </p:nvSpPr>
        <p:spPr>
          <a:xfrm>
            <a:off x="1788582" y="3216551"/>
            <a:ext cx="2381048" cy="54007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dirty="0">
                <a:solidFill>
                  <a:srgbClr val="192A72"/>
                </a:solidFill>
                <a:latin typeface="Varela Round" panose="00000500000000000000" pitchFamily="2" charset="-79"/>
                <a:cs typeface="Varela Round" panose="00000500000000000000" pitchFamily="2" charset="-79"/>
              </a:rPr>
              <a:t>פועל</a:t>
            </a:r>
          </a:p>
        </p:txBody>
      </p:sp>
      <p:sp>
        <p:nvSpPr>
          <p:cNvPr id="23" name="מציין מיקום טקסט 13">
            <a:extLst>
              <a:ext uri="{FF2B5EF4-FFF2-40B4-BE49-F238E27FC236}">
                <a16:creationId xmlns:a16="http://schemas.microsoft.com/office/drawing/2014/main" id="{F9E279E0-BD3D-4E0B-AA30-1E3EE134CAD8}"/>
              </a:ext>
            </a:extLst>
          </p:cNvPr>
          <p:cNvSpPr txBox="1">
            <a:spLocks/>
          </p:cNvSpPr>
          <p:nvPr/>
        </p:nvSpPr>
        <p:spPr>
          <a:xfrm>
            <a:off x="8090271" y="3915673"/>
            <a:ext cx="2511943" cy="682044"/>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t>בחנות זו אפשר למצוא </a:t>
            </a:r>
            <a:r>
              <a:rPr lang="he-IL" sz="2400" dirty="0"/>
              <a:t>צוֹרֵב</a:t>
            </a:r>
            <a:r>
              <a:rPr lang="he-IL" sz="1800" b="0" dirty="0"/>
              <a:t> חיצוני.</a:t>
            </a:r>
          </a:p>
        </p:txBody>
      </p:sp>
      <p:sp>
        <p:nvSpPr>
          <p:cNvPr id="24" name="מציין מיקום טקסט 13">
            <a:extLst>
              <a:ext uri="{FF2B5EF4-FFF2-40B4-BE49-F238E27FC236}">
                <a16:creationId xmlns:a16="http://schemas.microsoft.com/office/drawing/2014/main" id="{A4CF0867-C9C1-4293-B61D-45D62D09355B}"/>
              </a:ext>
            </a:extLst>
          </p:cNvPr>
          <p:cNvSpPr txBox="1">
            <a:spLocks/>
          </p:cNvSpPr>
          <p:nvPr/>
        </p:nvSpPr>
        <p:spPr>
          <a:xfrm>
            <a:off x="1461116" y="3921211"/>
            <a:ext cx="3035984" cy="615577"/>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endParaRPr lang="he-IL" sz="2000" b="0" dirty="0">
              <a:solidFill>
                <a:schemeClr val="tx1"/>
              </a:solidFill>
            </a:endParaRPr>
          </a:p>
        </p:txBody>
      </p:sp>
      <p:sp>
        <p:nvSpPr>
          <p:cNvPr id="25" name="מציין מיקום טקסט 13">
            <a:extLst>
              <a:ext uri="{FF2B5EF4-FFF2-40B4-BE49-F238E27FC236}">
                <a16:creationId xmlns:a16="http://schemas.microsoft.com/office/drawing/2014/main" id="{8483905E-0176-4DDF-8576-AFD87BC1E9CE}"/>
              </a:ext>
            </a:extLst>
          </p:cNvPr>
          <p:cNvSpPr txBox="1">
            <a:spLocks/>
          </p:cNvSpPr>
          <p:nvPr/>
        </p:nvSpPr>
        <p:spPr>
          <a:xfrm>
            <a:off x="4596475" y="3926059"/>
            <a:ext cx="3035984" cy="615577"/>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endParaRPr lang="he-IL" sz="2000" b="0" dirty="0">
              <a:solidFill>
                <a:schemeClr val="tx1"/>
              </a:solidFill>
            </a:endParaRPr>
          </a:p>
        </p:txBody>
      </p:sp>
      <p:sp>
        <p:nvSpPr>
          <p:cNvPr id="26" name="מציין מיקום טקסט 13">
            <a:extLst>
              <a:ext uri="{FF2B5EF4-FFF2-40B4-BE49-F238E27FC236}">
                <a16:creationId xmlns:a16="http://schemas.microsoft.com/office/drawing/2014/main" id="{C1BAC88A-3272-43BE-93E1-272489A2067C}"/>
              </a:ext>
            </a:extLst>
          </p:cNvPr>
          <p:cNvSpPr txBox="1">
            <a:spLocks/>
          </p:cNvSpPr>
          <p:nvPr/>
        </p:nvSpPr>
        <p:spPr>
          <a:xfrm>
            <a:off x="4858495" y="4009358"/>
            <a:ext cx="2511943" cy="615568"/>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t>חשנו כאב </a:t>
            </a:r>
            <a:r>
              <a:rPr lang="he-IL" sz="2400" dirty="0"/>
              <a:t>צוֹרֵב</a:t>
            </a:r>
            <a:r>
              <a:rPr lang="he-IL" sz="1800" b="0" dirty="0"/>
              <a:t> לאחר הרחצה בים.</a:t>
            </a:r>
          </a:p>
        </p:txBody>
      </p:sp>
      <p:sp>
        <p:nvSpPr>
          <p:cNvPr id="27" name="מציין מיקום טקסט 13">
            <a:extLst>
              <a:ext uri="{FF2B5EF4-FFF2-40B4-BE49-F238E27FC236}">
                <a16:creationId xmlns:a16="http://schemas.microsoft.com/office/drawing/2014/main" id="{914E3370-60D1-44DB-B3BF-FFE46501E07B}"/>
              </a:ext>
            </a:extLst>
          </p:cNvPr>
          <p:cNvSpPr txBox="1">
            <a:spLocks/>
          </p:cNvSpPr>
          <p:nvPr/>
        </p:nvSpPr>
        <p:spPr>
          <a:xfrm>
            <a:off x="1788582" y="3955386"/>
            <a:ext cx="2511943" cy="683845"/>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t>המכשיר הרפואי </a:t>
            </a:r>
            <a:r>
              <a:rPr lang="he-IL" sz="2400" dirty="0"/>
              <a:t>צוֹרֵב</a:t>
            </a:r>
            <a:r>
              <a:rPr lang="he-IL" sz="1800" b="0" dirty="0"/>
              <a:t> את נגע העור.</a:t>
            </a:r>
          </a:p>
        </p:txBody>
      </p:sp>
      <p:sp>
        <p:nvSpPr>
          <p:cNvPr id="17" name="מציין מיקום טקסט 13">
            <a:extLst>
              <a:ext uri="{FF2B5EF4-FFF2-40B4-BE49-F238E27FC236}">
                <a16:creationId xmlns:a16="http://schemas.microsoft.com/office/drawing/2014/main" id="{B53F1857-0565-42E6-B213-8EE460D9CD0A}"/>
              </a:ext>
            </a:extLst>
          </p:cNvPr>
          <p:cNvSpPr txBox="1">
            <a:spLocks/>
          </p:cNvSpPr>
          <p:nvPr/>
        </p:nvSpPr>
        <p:spPr>
          <a:xfrm>
            <a:off x="404044" y="5924714"/>
            <a:ext cx="5150123" cy="540070"/>
          </a:xfrm>
          <a:prstGeom prst="rect">
            <a:avLst/>
          </a:prstGeom>
          <a:ln w="19050">
            <a:solidFill>
              <a:srgbClr val="192A72"/>
            </a:solidFill>
          </a:ln>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dirty="0"/>
              <a:t>נסו שוב עם המילים: קוֹרֵא, בּוֹרֵר.</a:t>
            </a:r>
          </a:p>
        </p:txBody>
      </p:sp>
    </p:spTree>
    <p:custDataLst>
      <p:tags r:id="rId1"/>
    </p:custDataLst>
    <p:extLst>
      <p:ext uri="{BB962C8B-B14F-4D97-AF65-F5344CB8AC3E}">
        <p14:creationId xmlns:p14="http://schemas.microsoft.com/office/powerpoint/2010/main" val="29586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27" grpId="0"/>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57C3B0-AAED-4AFA-AA53-37338FDBFC72}"/>
              </a:ext>
            </a:extLst>
          </p:cNvPr>
          <p:cNvSpPr>
            <a:spLocks noGrp="1"/>
          </p:cNvSpPr>
          <p:nvPr>
            <p:ph type="title"/>
          </p:nvPr>
        </p:nvSpPr>
        <p:spPr/>
        <p:txBody>
          <a:bodyPr/>
          <a:lstStyle/>
          <a:p>
            <a:r>
              <a:rPr lang="he-IL" dirty="0"/>
              <a:t>תרגול מבחינות בגרות</a:t>
            </a:r>
          </a:p>
        </p:txBody>
      </p:sp>
      <p:sp>
        <p:nvSpPr>
          <p:cNvPr id="6" name="מציין מיקום טקסט 13">
            <a:extLst>
              <a:ext uri="{FF2B5EF4-FFF2-40B4-BE49-F238E27FC236}">
                <a16:creationId xmlns:a16="http://schemas.microsoft.com/office/drawing/2014/main" id="{D7C09412-2C99-4CB5-9FD4-176D23987019}"/>
              </a:ext>
            </a:extLst>
          </p:cNvPr>
          <p:cNvSpPr txBox="1">
            <a:spLocks/>
          </p:cNvSpPr>
          <p:nvPr/>
        </p:nvSpPr>
        <p:spPr>
          <a:xfrm>
            <a:off x="701854" y="2596846"/>
            <a:ext cx="1625241" cy="47368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solidFill>
                  <a:srgbClr val="92D050"/>
                </a:solidFill>
              </a:rPr>
              <a:t>שם עצם</a:t>
            </a:r>
          </a:p>
        </p:txBody>
      </p:sp>
      <p:sp>
        <p:nvSpPr>
          <p:cNvPr id="7" name="מציין מיקום טקסט 13">
            <a:extLst>
              <a:ext uri="{FF2B5EF4-FFF2-40B4-BE49-F238E27FC236}">
                <a16:creationId xmlns:a16="http://schemas.microsoft.com/office/drawing/2014/main" id="{D7C9BD02-919B-4A9E-8D64-F20458D6584C}"/>
              </a:ext>
            </a:extLst>
          </p:cNvPr>
          <p:cNvSpPr txBox="1">
            <a:spLocks/>
          </p:cNvSpPr>
          <p:nvPr/>
        </p:nvSpPr>
        <p:spPr>
          <a:xfrm>
            <a:off x="701854" y="2154288"/>
            <a:ext cx="1625241" cy="47368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solidFill>
                  <a:srgbClr val="92D050"/>
                </a:solidFill>
              </a:rPr>
              <a:t>שם תואר</a:t>
            </a:r>
          </a:p>
        </p:txBody>
      </p:sp>
      <p:sp>
        <p:nvSpPr>
          <p:cNvPr id="8" name="מציין מיקום טקסט 13">
            <a:extLst>
              <a:ext uri="{FF2B5EF4-FFF2-40B4-BE49-F238E27FC236}">
                <a16:creationId xmlns:a16="http://schemas.microsoft.com/office/drawing/2014/main" id="{2B0F3D09-68C6-44FC-AF91-950747778066}"/>
              </a:ext>
            </a:extLst>
          </p:cNvPr>
          <p:cNvSpPr txBox="1">
            <a:spLocks/>
          </p:cNvSpPr>
          <p:nvPr/>
        </p:nvSpPr>
        <p:spPr>
          <a:xfrm>
            <a:off x="701854" y="3499131"/>
            <a:ext cx="1625241" cy="47368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solidFill>
                  <a:srgbClr val="92D050"/>
                </a:solidFill>
              </a:rPr>
              <a:t>שם עצם</a:t>
            </a:r>
          </a:p>
        </p:txBody>
      </p:sp>
      <p:sp>
        <p:nvSpPr>
          <p:cNvPr id="9" name="מציין מיקום טקסט 13">
            <a:extLst>
              <a:ext uri="{FF2B5EF4-FFF2-40B4-BE49-F238E27FC236}">
                <a16:creationId xmlns:a16="http://schemas.microsoft.com/office/drawing/2014/main" id="{1CBD10F2-2FC2-4D5B-A2F3-638704913B69}"/>
              </a:ext>
            </a:extLst>
          </p:cNvPr>
          <p:cNvSpPr txBox="1">
            <a:spLocks/>
          </p:cNvSpPr>
          <p:nvPr/>
        </p:nvSpPr>
        <p:spPr>
          <a:xfrm>
            <a:off x="562244" y="3039404"/>
            <a:ext cx="1625241" cy="47368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solidFill>
                  <a:srgbClr val="92D050"/>
                </a:solidFill>
              </a:rPr>
              <a:t>פועל בהווה</a:t>
            </a:r>
          </a:p>
        </p:txBody>
      </p:sp>
      <p:grpSp>
        <p:nvGrpSpPr>
          <p:cNvPr id="16" name="קבוצה 15">
            <a:extLst>
              <a:ext uri="{FF2B5EF4-FFF2-40B4-BE49-F238E27FC236}">
                <a16:creationId xmlns:a16="http://schemas.microsoft.com/office/drawing/2014/main" id="{6B56FFA8-626D-4778-8E5B-2E61A86E1F0C}"/>
              </a:ext>
            </a:extLst>
          </p:cNvPr>
          <p:cNvGrpSpPr/>
          <p:nvPr/>
        </p:nvGrpSpPr>
        <p:grpSpPr>
          <a:xfrm>
            <a:off x="479181" y="1028701"/>
            <a:ext cx="8572500" cy="2944112"/>
            <a:chOff x="1514475" y="1028701"/>
            <a:chExt cx="8572500" cy="2944112"/>
          </a:xfrm>
        </p:grpSpPr>
        <p:pic>
          <p:nvPicPr>
            <p:cNvPr id="10" name="תמונה 9">
              <a:extLst>
                <a:ext uri="{FF2B5EF4-FFF2-40B4-BE49-F238E27FC236}">
                  <a16:creationId xmlns:a16="http://schemas.microsoft.com/office/drawing/2014/main" id="{50FC66D1-60CA-4EC2-8438-447E1590086A}"/>
                </a:ext>
              </a:extLst>
            </p:cNvPr>
            <p:cNvPicPr>
              <a:picLocks noChangeAspect="1"/>
            </p:cNvPicPr>
            <p:nvPr/>
          </p:nvPicPr>
          <p:blipFill rotWithShape="1">
            <a:blip r:embed="rId3"/>
            <a:srcRect l="20914" t="27083" r="22656" b="32083"/>
            <a:stretch/>
          </p:blipFill>
          <p:spPr>
            <a:xfrm>
              <a:off x="3083169" y="1141082"/>
              <a:ext cx="6879982" cy="2800351"/>
            </a:xfrm>
            <a:prstGeom prst="rect">
              <a:avLst/>
            </a:prstGeom>
          </p:spPr>
        </p:pic>
        <p:sp>
          <p:nvSpPr>
            <p:cNvPr id="11" name="מלבן 10">
              <a:extLst>
                <a:ext uri="{FF2B5EF4-FFF2-40B4-BE49-F238E27FC236}">
                  <a16:creationId xmlns:a16="http://schemas.microsoft.com/office/drawing/2014/main" id="{2C74BE98-4FD1-499F-A1E8-3D2E685DC003}"/>
                </a:ext>
              </a:extLst>
            </p:cNvPr>
            <p:cNvSpPr/>
            <p:nvPr/>
          </p:nvSpPr>
          <p:spPr>
            <a:xfrm>
              <a:off x="1514475" y="1028701"/>
              <a:ext cx="8572500" cy="2944112"/>
            </a:xfrm>
            <a:prstGeom prst="rect">
              <a:avLst/>
            </a:prstGeom>
            <a:noFill/>
            <a:ln w="28575">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7" name="קבוצה 16">
            <a:extLst>
              <a:ext uri="{FF2B5EF4-FFF2-40B4-BE49-F238E27FC236}">
                <a16:creationId xmlns:a16="http://schemas.microsoft.com/office/drawing/2014/main" id="{E5642B28-2759-4C6A-B62A-69CB2CCCB8CF}"/>
              </a:ext>
            </a:extLst>
          </p:cNvPr>
          <p:cNvGrpSpPr/>
          <p:nvPr/>
        </p:nvGrpSpPr>
        <p:grpSpPr>
          <a:xfrm>
            <a:off x="479181" y="4203796"/>
            <a:ext cx="6202485" cy="2262887"/>
            <a:chOff x="1168399" y="4125213"/>
            <a:chExt cx="6202485" cy="2262887"/>
          </a:xfrm>
        </p:grpSpPr>
        <p:pic>
          <p:nvPicPr>
            <p:cNvPr id="12" name="תמונה 11">
              <a:extLst>
                <a:ext uri="{FF2B5EF4-FFF2-40B4-BE49-F238E27FC236}">
                  <a16:creationId xmlns:a16="http://schemas.microsoft.com/office/drawing/2014/main" id="{A376FD62-9FFA-4D39-8334-B1DBEC8AD67D}"/>
                </a:ext>
              </a:extLst>
            </p:cNvPr>
            <p:cNvPicPr>
              <a:picLocks noChangeAspect="1"/>
            </p:cNvPicPr>
            <p:nvPr/>
          </p:nvPicPr>
          <p:blipFill rotWithShape="1">
            <a:blip r:embed="rId4"/>
            <a:srcRect l="23906" t="28749" r="26434" b="44773"/>
            <a:stretch/>
          </p:blipFill>
          <p:spPr>
            <a:xfrm>
              <a:off x="1316311" y="4190500"/>
              <a:ext cx="6054573" cy="1815800"/>
            </a:xfrm>
            <a:prstGeom prst="rect">
              <a:avLst/>
            </a:prstGeom>
          </p:spPr>
        </p:pic>
        <p:sp>
          <p:nvSpPr>
            <p:cNvPr id="13" name="מלבן 12">
              <a:extLst>
                <a:ext uri="{FF2B5EF4-FFF2-40B4-BE49-F238E27FC236}">
                  <a16:creationId xmlns:a16="http://schemas.microsoft.com/office/drawing/2014/main" id="{133D7422-8022-40FA-BA55-2D28253656A2}"/>
                </a:ext>
              </a:extLst>
            </p:cNvPr>
            <p:cNvSpPr/>
            <p:nvPr/>
          </p:nvSpPr>
          <p:spPr>
            <a:xfrm>
              <a:off x="1168399" y="4125213"/>
              <a:ext cx="6201019" cy="2262887"/>
            </a:xfrm>
            <a:prstGeom prst="rect">
              <a:avLst/>
            </a:prstGeom>
            <a:noFill/>
            <a:ln w="28575">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4" name="מציין מיקום טקסט 13">
            <a:extLst>
              <a:ext uri="{FF2B5EF4-FFF2-40B4-BE49-F238E27FC236}">
                <a16:creationId xmlns:a16="http://schemas.microsoft.com/office/drawing/2014/main" id="{69844190-5769-4DF1-B11D-62E2A6FD62F3}"/>
              </a:ext>
            </a:extLst>
          </p:cNvPr>
          <p:cNvSpPr txBox="1">
            <a:spLocks/>
          </p:cNvSpPr>
          <p:nvPr/>
        </p:nvSpPr>
        <p:spPr>
          <a:xfrm>
            <a:off x="627093" y="4940142"/>
            <a:ext cx="1625241" cy="47368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solidFill>
                  <a:srgbClr val="92D050"/>
                </a:solidFill>
              </a:rPr>
              <a:t>שם עצם</a:t>
            </a:r>
          </a:p>
        </p:txBody>
      </p:sp>
      <p:sp>
        <p:nvSpPr>
          <p:cNvPr id="15" name="מציין מיקום טקסט 13">
            <a:extLst>
              <a:ext uri="{FF2B5EF4-FFF2-40B4-BE49-F238E27FC236}">
                <a16:creationId xmlns:a16="http://schemas.microsoft.com/office/drawing/2014/main" id="{FA3B28CD-FF41-45DE-A997-DC4AD66F6C4A}"/>
              </a:ext>
            </a:extLst>
          </p:cNvPr>
          <p:cNvSpPr txBox="1">
            <a:spLocks/>
          </p:cNvSpPr>
          <p:nvPr/>
        </p:nvSpPr>
        <p:spPr>
          <a:xfrm>
            <a:off x="1940860" y="6027753"/>
            <a:ext cx="4636579" cy="47368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800" b="0" dirty="0">
                <a:solidFill>
                  <a:srgbClr val="92D050"/>
                </a:solidFill>
              </a:rPr>
              <a:t>תלמידי הכיתה </a:t>
            </a:r>
            <a:r>
              <a:rPr lang="he-IL" sz="2000" dirty="0">
                <a:solidFill>
                  <a:srgbClr val="92D050"/>
                </a:solidFill>
              </a:rPr>
              <a:t>נוסעים</a:t>
            </a:r>
            <a:r>
              <a:rPr lang="he-IL" sz="1800" b="0" dirty="0">
                <a:solidFill>
                  <a:srgbClr val="92D050"/>
                </a:solidFill>
              </a:rPr>
              <a:t> לטייל ברמת הגולן.</a:t>
            </a:r>
          </a:p>
        </p:txBody>
      </p:sp>
      <p:pic>
        <p:nvPicPr>
          <p:cNvPr id="4098" name="Picture 2" descr="Weather icons Free Vector">
            <a:extLst>
              <a:ext uri="{FF2B5EF4-FFF2-40B4-BE49-F238E27FC236}">
                <a16:creationId xmlns:a16="http://schemas.microsoft.com/office/drawing/2014/main" id="{5B68049C-3BBA-42AA-9FF6-74C32B6815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64675" y="1024875"/>
            <a:ext cx="2311400" cy="23114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1015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F56D716-E57E-41C3-9C14-20A2BFAC365A}"/>
              </a:ext>
            </a:extLst>
          </p:cNvPr>
          <p:cNvSpPr>
            <a:spLocks noGrp="1"/>
          </p:cNvSpPr>
          <p:nvPr>
            <p:ph type="title"/>
          </p:nvPr>
        </p:nvSpPr>
        <p:spPr/>
        <p:txBody>
          <a:bodyPr/>
          <a:lstStyle/>
          <a:p>
            <a:r>
              <a:rPr lang="he-IL" dirty="0"/>
              <a:t>תרגול מבחינות בגרות</a:t>
            </a:r>
          </a:p>
        </p:txBody>
      </p:sp>
      <p:pic>
        <p:nvPicPr>
          <p:cNvPr id="5" name="תמונה 4">
            <a:extLst>
              <a:ext uri="{FF2B5EF4-FFF2-40B4-BE49-F238E27FC236}">
                <a16:creationId xmlns:a16="http://schemas.microsoft.com/office/drawing/2014/main" id="{CB3C702F-E1F9-4763-8F50-5F5D5D8CF16F}"/>
              </a:ext>
            </a:extLst>
          </p:cNvPr>
          <p:cNvPicPr>
            <a:picLocks noChangeAspect="1"/>
          </p:cNvPicPr>
          <p:nvPr/>
        </p:nvPicPr>
        <p:blipFill rotWithShape="1">
          <a:blip r:embed="rId3"/>
          <a:srcRect l="14923" t="30928" r="28479" b="16976"/>
          <a:stretch/>
        </p:blipFill>
        <p:spPr>
          <a:xfrm>
            <a:off x="1798411" y="3292538"/>
            <a:ext cx="6023730" cy="3118844"/>
          </a:xfrm>
          <a:prstGeom prst="rect">
            <a:avLst/>
          </a:prstGeom>
        </p:spPr>
      </p:pic>
      <p:sp>
        <p:nvSpPr>
          <p:cNvPr id="6" name="מלבן 5">
            <a:extLst>
              <a:ext uri="{FF2B5EF4-FFF2-40B4-BE49-F238E27FC236}">
                <a16:creationId xmlns:a16="http://schemas.microsoft.com/office/drawing/2014/main" id="{3533434F-AA3E-4B0A-8D4A-A1ACC7CE177C}"/>
              </a:ext>
            </a:extLst>
          </p:cNvPr>
          <p:cNvSpPr/>
          <p:nvPr/>
        </p:nvSpPr>
        <p:spPr>
          <a:xfrm>
            <a:off x="1562742" y="3292539"/>
            <a:ext cx="6342012" cy="3213111"/>
          </a:xfrm>
          <a:prstGeom prst="rect">
            <a:avLst/>
          </a:prstGeom>
          <a:noFill/>
          <a:ln w="28575">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מציין מיקום טקסט 13">
            <a:extLst>
              <a:ext uri="{FF2B5EF4-FFF2-40B4-BE49-F238E27FC236}">
                <a16:creationId xmlns:a16="http://schemas.microsoft.com/office/drawing/2014/main" id="{F4252EBF-A7B4-4DC4-B22F-5F2F05B57DDF}"/>
              </a:ext>
            </a:extLst>
          </p:cNvPr>
          <p:cNvSpPr txBox="1">
            <a:spLocks/>
          </p:cNvSpPr>
          <p:nvPr/>
        </p:nvSpPr>
        <p:spPr>
          <a:xfrm>
            <a:off x="6196900" y="4662253"/>
            <a:ext cx="1625241" cy="47368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solidFill>
                  <a:srgbClr val="92D050"/>
                </a:solidFill>
              </a:rPr>
              <a:t>שם עצם</a:t>
            </a:r>
          </a:p>
        </p:txBody>
      </p:sp>
      <p:sp>
        <p:nvSpPr>
          <p:cNvPr id="10" name="מציין מיקום טקסט 13">
            <a:extLst>
              <a:ext uri="{FF2B5EF4-FFF2-40B4-BE49-F238E27FC236}">
                <a16:creationId xmlns:a16="http://schemas.microsoft.com/office/drawing/2014/main" id="{AD69E6DF-DDB5-4644-899E-77F62673CB06}"/>
              </a:ext>
            </a:extLst>
          </p:cNvPr>
          <p:cNvSpPr txBox="1">
            <a:spLocks/>
          </p:cNvSpPr>
          <p:nvPr/>
        </p:nvSpPr>
        <p:spPr>
          <a:xfrm>
            <a:off x="1399951" y="5561136"/>
            <a:ext cx="6107558" cy="47368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800" b="0" dirty="0">
                <a:solidFill>
                  <a:srgbClr val="92D050"/>
                </a:solidFill>
              </a:rPr>
              <a:t>לשם עצם ניתן להוסיף כינוי שייכות (יוצרי – היוצר שלי).</a:t>
            </a:r>
          </a:p>
        </p:txBody>
      </p:sp>
      <p:sp>
        <p:nvSpPr>
          <p:cNvPr id="11" name="מציין מיקום טקסט 13">
            <a:extLst>
              <a:ext uri="{FF2B5EF4-FFF2-40B4-BE49-F238E27FC236}">
                <a16:creationId xmlns:a16="http://schemas.microsoft.com/office/drawing/2014/main" id="{4B62C74E-0201-44A8-8BE8-B0163E49DC61}"/>
              </a:ext>
            </a:extLst>
          </p:cNvPr>
          <p:cNvSpPr txBox="1">
            <a:spLocks/>
          </p:cNvSpPr>
          <p:nvPr/>
        </p:nvSpPr>
        <p:spPr>
          <a:xfrm>
            <a:off x="1399951" y="5902600"/>
            <a:ext cx="6107558" cy="47368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he-IL" sz="1800" b="0" dirty="0">
                <a:solidFill>
                  <a:srgbClr val="92D050"/>
                </a:solidFill>
              </a:rPr>
              <a:t>לשם עצם ניתן להוסיף יידוע (היוצר).</a:t>
            </a:r>
          </a:p>
        </p:txBody>
      </p:sp>
      <p:pic>
        <p:nvPicPr>
          <p:cNvPr id="3074" name="Picture 2" descr="People running at a marathon Free Vector">
            <a:extLst>
              <a:ext uri="{FF2B5EF4-FFF2-40B4-BE49-F238E27FC236}">
                <a16:creationId xmlns:a16="http://schemas.microsoft.com/office/drawing/2014/main" id="{B7A991B0-27B7-48BE-AF7A-80B07FD33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5888" y="1060435"/>
            <a:ext cx="2772901" cy="2772901"/>
          </a:xfrm>
          <a:prstGeom prst="rect">
            <a:avLst/>
          </a:prstGeom>
          <a:noFill/>
          <a:extLst>
            <a:ext uri="{909E8E84-426E-40DD-AFC4-6F175D3DCCD1}">
              <a14:hiddenFill xmlns:a14="http://schemas.microsoft.com/office/drawing/2010/main">
                <a:solidFill>
                  <a:srgbClr val="FFFFFF"/>
                </a:solidFill>
              </a14:hiddenFill>
            </a:ext>
          </a:extLst>
        </p:spPr>
      </p:pic>
      <p:sp>
        <p:nvSpPr>
          <p:cNvPr id="14" name="מלבן 13">
            <a:extLst>
              <a:ext uri="{FF2B5EF4-FFF2-40B4-BE49-F238E27FC236}">
                <a16:creationId xmlns:a16="http://schemas.microsoft.com/office/drawing/2014/main" id="{531278C4-BD2D-4DD1-9C69-6B466149704B}"/>
              </a:ext>
            </a:extLst>
          </p:cNvPr>
          <p:cNvSpPr/>
          <p:nvPr/>
        </p:nvSpPr>
        <p:spPr>
          <a:xfrm>
            <a:off x="459805" y="1060435"/>
            <a:ext cx="7444949" cy="1909214"/>
          </a:xfrm>
          <a:prstGeom prst="rect">
            <a:avLst/>
          </a:prstGeom>
          <a:noFill/>
          <a:ln w="28575">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5" name="תמונה 14">
            <a:extLst>
              <a:ext uri="{FF2B5EF4-FFF2-40B4-BE49-F238E27FC236}">
                <a16:creationId xmlns:a16="http://schemas.microsoft.com/office/drawing/2014/main" id="{D9E27740-0390-4183-B9CD-1EF8ED8E5482}"/>
              </a:ext>
            </a:extLst>
          </p:cNvPr>
          <p:cNvPicPr>
            <a:picLocks noChangeAspect="1"/>
          </p:cNvPicPr>
          <p:nvPr/>
        </p:nvPicPr>
        <p:blipFill rotWithShape="1">
          <a:blip r:embed="rId5"/>
          <a:srcRect l="15309" t="40138" r="16959" b="30584"/>
          <a:stretch/>
        </p:blipFill>
        <p:spPr>
          <a:xfrm>
            <a:off x="744837" y="1131421"/>
            <a:ext cx="7077304" cy="1720852"/>
          </a:xfrm>
          <a:prstGeom prst="rect">
            <a:avLst/>
          </a:prstGeom>
        </p:spPr>
      </p:pic>
      <p:sp>
        <p:nvSpPr>
          <p:cNvPr id="16" name="מציין מיקום טקסט 13">
            <a:extLst>
              <a:ext uri="{FF2B5EF4-FFF2-40B4-BE49-F238E27FC236}">
                <a16:creationId xmlns:a16="http://schemas.microsoft.com/office/drawing/2014/main" id="{35E044E1-FF52-4EB1-B38B-1FB19817DC62}"/>
              </a:ext>
            </a:extLst>
          </p:cNvPr>
          <p:cNvSpPr txBox="1">
            <a:spLocks/>
          </p:cNvSpPr>
          <p:nvPr/>
        </p:nvSpPr>
        <p:spPr>
          <a:xfrm>
            <a:off x="3185035" y="1895989"/>
            <a:ext cx="1625241" cy="47368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err="1">
                <a:solidFill>
                  <a:srgbClr val="92D050"/>
                </a:solidFill>
              </a:rPr>
              <a:t>רו"צ</a:t>
            </a:r>
            <a:endParaRPr lang="he-IL" sz="1800" b="0" dirty="0">
              <a:solidFill>
                <a:srgbClr val="92D050"/>
              </a:solidFill>
            </a:endParaRPr>
          </a:p>
        </p:txBody>
      </p:sp>
      <p:sp>
        <p:nvSpPr>
          <p:cNvPr id="17" name="מציין מיקום טקסט 13">
            <a:extLst>
              <a:ext uri="{FF2B5EF4-FFF2-40B4-BE49-F238E27FC236}">
                <a16:creationId xmlns:a16="http://schemas.microsoft.com/office/drawing/2014/main" id="{787BB019-8679-4BA9-A9FA-4DE8BD10E21B}"/>
              </a:ext>
            </a:extLst>
          </p:cNvPr>
          <p:cNvSpPr txBox="1">
            <a:spLocks/>
          </p:cNvSpPr>
          <p:nvPr/>
        </p:nvSpPr>
        <p:spPr>
          <a:xfrm>
            <a:off x="1152316" y="2328935"/>
            <a:ext cx="1625241" cy="473681"/>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solidFill>
                  <a:srgbClr val="92D050"/>
                </a:solidFill>
              </a:rPr>
              <a:t>שם עצם</a:t>
            </a:r>
          </a:p>
        </p:txBody>
      </p:sp>
    </p:spTree>
    <p:custDataLst>
      <p:tags r:id="rId1"/>
    </p:custDataLst>
    <p:extLst>
      <p:ext uri="{BB962C8B-B14F-4D97-AF65-F5344CB8AC3E}">
        <p14:creationId xmlns:p14="http://schemas.microsoft.com/office/powerpoint/2010/main" val="316251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p:bldP spid="11"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CB48713-BAA2-4878-A9E8-87FD40C87F6C}"/>
              </a:ext>
            </a:extLst>
          </p:cNvPr>
          <p:cNvSpPr>
            <a:spLocks noGrp="1"/>
          </p:cNvSpPr>
          <p:nvPr>
            <p:ph type="title"/>
          </p:nvPr>
        </p:nvSpPr>
        <p:spPr/>
        <p:txBody>
          <a:bodyPr/>
          <a:lstStyle/>
          <a:p>
            <a:r>
              <a:rPr lang="he-IL" dirty="0"/>
              <a:t>תרגול מבחינות בגרות</a:t>
            </a:r>
          </a:p>
        </p:txBody>
      </p:sp>
      <p:pic>
        <p:nvPicPr>
          <p:cNvPr id="5" name="תמונה 4">
            <a:extLst>
              <a:ext uri="{FF2B5EF4-FFF2-40B4-BE49-F238E27FC236}">
                <a16:creationId xmlns:a16="http://schemas.microsoft.com/office/drawing/2014/main" id="{7920D0D1-AA43-440B-ACD3-532F37231881}"/>
              </a:ext>
            </a:extLst>
          </p:cNvPr>
          <p:cNvPicPr>
            <a:picLocks noChangeAspect="1"/>
          </p:cNvPicPr>
          <p:nvPr/>
        </p:nvPicPr>
        <p:blipFill rotWithShape="1">
          <a:blip r:embed="rId3"/>
          <a:srcRect l="16392" t="13606" r="26778" b="13952"/>
          <a:stretch/>
        </p:blipFill>
        <p:spPr>
          <a:xfrm>
            <a:off x="656391" y="1225326"/>
            <a:ext cx="6928702" cy="4968085"/>
          </a:xfrm>
          <a:prstGeom prst="rect">
            <a:avLst/>
          </a:prstGeom>
        </p:spPr>
      </p:pic>
      <p:sp>
        <p:nvSpPr>
          <p:cNvPr id="6" name="מלבן 5">
            <a:extLst>
              <a:ext uri="{FF2B5EF4-FFF2-40B4-BE49-F238E27FC236}">
                <a16:creationId xmlns:a16="http://schemas.microsoft.com/office/drawing/2014/main" id="{2FFD68B2-8C3B-4625-8E04-E917E461B44A}"/>
              </a:ext>
            </a:extLst>
          </p:cNvPr>
          <p:cNvSpPr/>
          <p:nvPr/>
        </p:nvSpPr>
        <p:spPr>
          <a:xfrm>
            <a:off x="533842" y="1123594"/>
            <a:ext cx="7152719" cy="5192365"/>
          </a:xfrm>
          <a:prstGeom prst="rect">
            <a:avLst/>
          </a:prstGeom>
          <a:noFill/>
          <a:ln w="28575">
            <a:solidFill>
              <a:srgbClr val="192A7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מציין מיקום טקסט 2">
            <a:extLst>
              <a:ext uri="{FF2B5EF4-FFF2-40B4-BE49-F238E27FC236}">
                <a16:creationId xmlns:a16="http://schemas.microsoft.com/office/drawing/2014/main" id="{38AAA519-2545-4093-9AC6-E971F0413D0A}"/>
              </a:ext>
            </a:extLst>
          </p:cNvPr>
          <p:cNvSpPr txBox="1">
            <a:spLocks/>
          </p:cNvSpPr>
          <p:nvPr/>
        </p:nvSpPr>
        <p:spPr>
          <a:xfrm>
            <a:off x="5318788" y="3599977"/>
            <a:ext cx="1544693"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solidFill>
                  <a:srgbClr val="92D050"/>
                </a:solidFill>
              </a:rPr>
              <a:t>מתווכחות</a:t>
            </a:r>
            <a:endParaRPr lang="he-IL" sz="2000" b="0" dirty="0">
              <a:solidFill>
                <a:srgbClr val="92D050"/>
              </a:solidFill>
            </a:endParaRPr>
          </a:p>
        </p:txBody>
      </p:sp>
      <p:sp>
        <p:nvSpPr>
          <p:cNvPr id="8" name="מציין מיקום טקסט 2">
            <a:extLst>
              <a:ext uri="{FF2B5EF4-FFF2-40B4-BE49-F238E27FC236}">
                <a16:creationId xmlns:a16="http://schemas.microsoft.com/office/drawing/2014/main" id="{408DA453-3C64-422B-BB21-4FC5FE63898C}"/>
              </a:ext>
            </a:extLst>
          </p:cNvPr>
          <p:cNvSpPr txBox="1">
            <a:spLocks/>
          </p:cNvSpPr>
          <p:nvPr/>
        </p:nvSpPr>
        <p:spPr>
          <a:xfrm>
            <a:off x="4010165" y="3599977"/>
            <a:ext cx="1544693"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solidFill>
                  <a:srgbClr val="92D050"/>
                </a:solidFill>
              </a:rPr>
              <a:t>להשתתף</a:t>
            </a:r>
            <a:endParaRPr lang="he-IL" sz="2000" b="0" dirty="0">
              <a:solidFill>
                <a:srgbClr val="92D050"/>
              </a:solidFill>
            </a:endParaRPr>
          </a:p>
        </p:txBody>
      </p:sp>
      <p:sp>
        <p:nvSpPr>
          <p:cNvPr id="9" name="מציין מיקום טקסט 2">
            <a:extLst>
              <a:ext uri="{FF2B5EF4-FFF2-40B4-BE49-F238E27FC236}">
                <a16:creationId xmlns:a16="http://schemas.microsoft.com/office/drawing/2014/main" id="{B0905026-06A3-4297-BA33-9C0435BBB692}"/>
              </a:ext>
            </a:extLst>
          </p:cNvPr>
          <p:cNvSpPr txBox="1">
            <a:spLocks/>
          </p:cNvSpPr>
          <p:nvPr/>
        </p:nvSpPr>
        <p:spPr>
          <a:xfrm>
            <a:off x="1038814" y="3599977"/>
            <a:ext cx="1544693"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solidFill>
                  <a:srgbClr val="92D050"/>
                </a:solidFill>
              </a:rPr>
              <a:t>התפעל</a:t>
            </a:r>
            <a:endParaRPr lang="he-IL" sz="2000" b="0" dirty="0">
              <a:solidFill>
                <a:srgbClr val="92D050"/>
              </a:solidFill>
            </a:endParaRPr>
          </a:p>
        </p:txBody>
      </p:sp>
      <p:sp>
        <p:nvSpPr>
          <p:cNvPr id="10" name="מציין מיקום טקסט 2">
            <a:extLst>
              <a:ext uri="{FF2B5EF4-FFF2-40B4-BE49-F238E27FC236}">
                <a16:creationId xmlns:a16="http://schemas.microsoft.com/office/drawing/2014/main" id="{F8C5B939-BD4D-4787-B17D-D99C6619D9A1}"/>
              </a:ext>
            </a:extLst>
          </p:cNvPr>
          <p:cNvSpPr txBox="1">
            <a:spLocks/>
          </p:cNvSpPr>
          <p:nvPr/>
        </p:nvSpPr>
        <p:spPr>
          <a:xfrm>
            <a:off x="5318787" y="4022377"/>
            <a:ext cx="1544693"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solidFill>
                  <a:srgbClr val="92D050"/>
                </a:solidFill>
              </a:rPr>
              <a:t>מסרבות</a:t>
            </a:r>
            <a:endParaRPr lang="he-IL" sz="2000" b="0" dirty="0">
              <a:solidFill>
                <a:srgbClr val="92D050"/>
              </a:solidFill>
            </a:endParaRPr>
          </a:p>
        </p:txBody>
      </p:sp>
      <p:sp>
        <p:nvSpPr>
          <p:cNvPr id="11" name="מציין מיקום טקסט 2">
            <a:extLst>
              <a:ext uri="{FF2B5EF4-FFF2-40B4-BE49-F238E27FC236}">
                <a16:creationId xmlns:a16="http://schemas.microsoft.com/office/drawing/2014/main" id="{588D4486-B78D-4081-B360-9B24D477DBAA}"/>
              </a:ext>
            </a:extLst>
          </p:cNvPr>
          <p:cNvSpPr txBox="1">
            <a:spLocks/>
          </p:cNvSpPr>
          <p:nvPr/>
        </p:nvSpPr>
        <p:spPr>
          <a:xfrm>
            <a:off x="4010164" y="4022377"/>
            <a:ext cx="1544693"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solidFill>
                  <a:srgbClr val="92D050"/>
                </a:solidFill>
              </a:rPr>
              <a:t>מהגרים</a:t>
            </a:r>
            <a:endParaRPr lang="he-IL" sz="2000" b="0" dirty="0">
              <a:solidFill>
                <a:srgbClr val="92D050"/>
              </a:solidFill>
            </a:endParaRPr>
          </a:p>
        </p:txBody>
      </p:sp>
      <p:sp>
        <p:nvSpPr>
          <p:cNvPr id="12" name="מציין מיקום טקסט 2">
            <a:extLst>
              <a:ext uri="{FF2B5EF4-FFF2-40B4-BE49-F238E27FC236}">
                <a16:creationId xmlns:a16="http://schemas.microsoft.com/office/drawing/2014/main" id="{07DD9892-C045-4276-961C-739343A5D2C9}"/>
              </a:ext>
            </a:extLst>
          </p:cNvPr>
          <p:cNvSpPr txBox="1">
            <a:spLocks/>
          </p:cNvSpPr>
          <p:nvPr/>
        </p:nvSpPr>
        <p:spPr>
          <a:xfrm>
            <a:off x="1038814" y="4022377"/>
            <a:ext cx="1544693"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solidFill>
                  <a:srgbClr val="92D050"/>
                </a:solidFill>
              </a:rPr>
              <a:t>פיעל</a:t>
            </a:r>
            <a:endParaRPr lang="he-IL" sz="2000" b="0" dirty="0">
              <a:solidFill>
                <a:srgbClr val="92D050"/>
              </a:solidFill>
            </a:endParaRPr>
          </a:p>
        </p:txBody>
      </p:sp>
      <p:sp>
        <p:nvSpPr>
          <p:cNvPr id="13" name="מציין מיקום טקסט 2">
            <a:extLst>
              <a:ext uri="{FF2B5EF4-FFF2-40B4-BE49-F238E27FC236}">
                <a16:creationId xmlns:a16="http://schemas.microsoft.com/office/drawing/2014/main" id="{777873A5-E383-4961-9CE3-E8395F1C00B8}"/>
              </a:ext>
            </a:extLst>
          </p:cNvPr>
          <p:cNvSpPr txBox="1">
            <a:spLocks/>
          </p:cNvSpPr>
          <p:nvPr/>
        </p:nvSpPr>
        <p:spPr>
          <a:xfrm>
            <a:off x="3444556" y="4837894"/>
            <a:ext cx="3384990"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solidFill>
                  <a:srgbClr val="92D050"/>
                </a:solidFill>
              </a:rPr>
              <a:t>מתווכחות/מסרבות/להשתתף</a:t>
            </a:r>
            <a:endParaRPr lang="he-IL" sz="2000" b="0" dirty="0">
              <a:solidFill>
                <a:srgbClr val="92D050"/>
              </a:solidFill>
            </a:endParaRPr>
          </a:p>
        </p:txBody>
      </p:sp>
      <p:sp>
        <p:nvSpPr>
          <p:cNvPr id="14" name="מציין מיקום טקסט 2">
            <a:extLst>
              <a:ext uri="{FF2B5EF4-FFF2-40B4-BE49-F238E27FC236}">
                <a16:creationId xmlns:a16="http://schemas.microsoft.com/office/drawing/2014/main" id="{1C2DF1E5-587D-471C-AA4D-1D8DA9663468}"/>
              </a:ext>
            </a:extLst>
          </p:cNvPr>
          <p:cNvSpPr txBox="1">
            <a:spLocks/>
          </p:cNvSpPr>
          <p:nvPr/>
        </p:nvSpPr>
        <p:spPr>
          <a:xfrm>
            <a:off x="3892435" y="5260294"/>
            <a:ext cx="2971045"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solidFill>
                  <a:srgbClr val="92D050"/>
                </a:solidFill>
              </a:rPr>
              <a:t>מהגרים</a:t>
            </a:r>
            <a:endParaRPr lang="he-IL" sz="2000" b="0" dirty="0">
              <a:solidFill>
                <a:srgbClr val="92D050"/>
              </a:solidFill>
            </a:endParaRPr>
          </a:p>
        </p:txBody>
      </p:sp>
      <p:sp>
        <p:nvSpPr>
          <p:cNvPr id="15" name="מציין מיקום טקסט 2">
            <a:extLst>
              <a:ext uri="{FF2B5EF4-FFF2-40B4-BE49-F238E27FC236}">
                <a16:creationId xmlns:a16="http://schemas.microsoft.com/office/drawing/2014/main" id="{9E621550-229A-4511-9245-697CD0C32519}"/>
              </a:ext>
            </a:extLst>
          </p:cNvPr>
          <p:cNvSpPr txBox="1">
            <a:spLocks/>
          </p:cNvSpPr>
          <p:nvPr/>
        </p:nvSpPr>
        <p:spPr>
          <a:xfrm>
            <a:off x="3778777" y="5678963"/>
            <a:ext cx="2971045" cy="540000"/>
          </a:xfrm>
          <a:prstGeom prst="rect">
            <a:avLst/>
          </a:prstGeom>
        </p:spPr>
        <p:txBody>
          <a:bodyPr vert="horz" lIns="91440" tIns="45720" rIns="91440" bIns="45720" rtlCol="1" anchor="ctr">
            <a:noAutofit/>
          </a:bodyPr>
          <a:lstStyle>
            <a:lvl1pPr marL="185757" indent="0" algn="r" defTabSz="914491" rtl="1" eaLnBrk="1" latinLnBrk="0" hangingPunct="1">
              <a:spcBef>
                <a:spcPct val="20000"/>
              </a:spcBef>
              <a:buFont typeface="Arial" pitchFamily="34" charset="0"/>
              <a:buNone/>
              <a:defRPr sz="2800" b="1" kern="1200">
                <a:solidFill>
                  <a:srgbClr val="12B4BC"/>
                </a:solidFill>
                <a:latin typeface="Varela Round" pitchFamily="2" charset="-79"/>
                <a:ea typeface="+mn-ea"/>
                <a:cs typeface="Varela Round" pitchFamily="2" charset="-79"/>
              </a:defRPr>
            </a:lvl1pPr>
            <a:lvl2pPr marL="457246" indent="0" algn="r" defTabSz="914491" rtl="1" eaLnBrk="1" latinLnBrk="0" hangingPunct="1">
              <a:spcBef>
                <a:spcPct val="20000"/>
              </a:spcBef>
              <a:buFont typeface="Arial" pitchFamily="34" charset="0"/>
              <a:buNone/>
              <a:defRPr sz="2000" b="1" kern="1200">
                <a:solidFill>
                  <a:schemeClr val="tx1"/>
                </a:solidFill>
                <a:latin typeface="+mn-lt"/>
                <a:ea typeface="+mn-ea"/>
                <a:cs typeface="+mn-cs"/>
              </a:defRPr>
            </a:lvl2pPr>
            <a:lvl3pPr marL="914491" indent="0" algn="r" defTabSz="914491" rtl="1" eaLnBrk="1" latinLnBrk="0" hangingPunct="1">
              <a:spcBef>
                <a:spcPct val="20000"/>
              </a:spcBef>
              <a:buFont typeface="Arial" pitchFamily="34" charset="0"/>
              <a:buNone/>
              <a:defRPr sz="1800" b="1" kern="1200">
                <a:solidFill>
                  <a:schemeClr val="tx1"/>
                </a:solidFill>
                <a:latin typeface="+mn-lt"/>
                <a:ea typeface="+mn-ea"/>
                <a:cs typeface="+mn-cs"/>
              </a:defRPr>
            </a:lvl3pPr>
            <a:lvl4pPr marL="1371737"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4pPr>
            <a:lvl5pPr marL="1828983"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5pPr>
            <a:lvl6pPr marL="2286229"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6pPr>
            <a:lvl7pPr marL="2743474"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7pPr>
            <a:lvl8pPr marL="3200720"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8pPr>
            <a:lvl9pPr marL="3657966" indent="0" algn="r" defTabSz="914491" rtl="1"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he-IL" sz="1800" b="0" dirty="0">
                <a:solidFill>
                  <a:srgbClr val="92D050"/>
                </a:solidFill>
              </a:rPr>
              <a:t>מוסכמת</a:t>
            </a:r>
            <a:endParaRPr lang="he-IL" sz="2000" b="0" dirty="0">
              <a:solidFill>
                <a:srgbClr val="92D050"/>
              </a:solidFill>
            </a:endParaRPr>
          </a:p>
        </p:txBody>
      </p:sp>
      <p:pic>
        <p:nvPicPr>
          <p:cNvPr id="2050" name="Picture 2" descr="Flat design world refugee day Free Vector">
            <a:extLst>
              <a:ext uri="{FF2B5EF4-FFF2-40B4-BE49-F238E27FC236}">
                <a16:creationId xmlns:a16="http://schemas.microsoft.com/office/drawing/2014/main" id="{E0488166-16E4-4761-AB66-27270691C8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271" t="6088" r="14375" b="26371"/>
          <a:stretch/>
        </p:blipFill>
        <p:spPr bwMode="auto">
          <a:xfrm>
            <a:off x="8691513" y="1123594"/>
            <a:ext cx="2450581" cy="235259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7830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8.7|4|3.2|0.7|7|1.1|25.8"/>
</p:tagLst>
</file>

<file path=ppt/tags/tag10.xml><?xml version="1.0" encoding="utf-8"?>
<p:tagLst xmlns:a="http://schemas.openxmlformats.org/drawingml/2006/main" xmlns:r="http://schemas.openxmlformats.org/officeDocument/2006/relationships" xmlns:p="http://schemas.openxmlformats.org/presentationml/2006/main">
  <p:tag name="TIMING" val="|5.5|3.8|5.2|4.8|15.5|18.6|10.6"/>
</p:tagLst>
</file>

<file path=ppt/tags/tag11.xml><?xml version="1.0" encoding="utf-8"?>
<p:tagLst xmlns:a="http://schemas.openxmlformats.org/drawingml/2006/main" xmlns:r="http://schemas.openxmlformats.org/officeDocument/2006/relationships" xmlns:p="http://schemas.openxmlformats.org/presentationml/2006/main">
  <p:tag name="TIMING" val="|10.3|1.7|2.6|7|5.3|18.9"/>
</p:tagLst>
</file>

<file path=ppt/tags/tag12.xml><?xml version="1.0" encoding="utf-8"?>
<p:tagLst xmlns:a="http://schemas.openxmlformats.org/drawingml/2006/main" xmlns:r="http://schemas.openxmlformats.org/officeDocument/2006/relationships" xmlns:p="http://schemas.openxmlformats.org/presentationml/2006/main">
  <p:tag name="TIMING" val="|11.3|18.4|0.6|16.3|56"/>
</p:tagLst>
</file>

<file path=ppt/tags/tag13.xml><?xml version="1.0" encoding="utf-8"?>
<p:tagLst xmlns:a="http://schemas.openxmlformats.org/drawingml/2006/main" xmlns:r="http://schemas.openxmlformats.org/officeDocument/2006/relationships" xmlns:p="http://schemas.openxmlformats.org/presentationml/2006/main">
  <p:tag name="TIMING" val="|9.3|9.1|0.5|35.2|24.5|14.9|12.5|26.2"/>
</p:tagLst>
</file>

<file path=ppt/tags/tag14.xml><?xml version="1.0" encoding="utf-8"?>
<p:tagLst xmlns:a="http://schemas.openxmlformats.org/drawingml/2006/main" xmlns:r="http://schemas.openxmlformats.org/officeDocument/2006/relationships" xmlns:p="http://schemas.openxmlformats.org/presentationml/2006/main">
  <p:tag name="TIMING" val="|11.9|6.7|7.9|13.8|10"/>
</p:tagLst>
</file>

<file path=ppt/tags/tag15.xml><?xml version="1.0" encoding="utf-8"?>
<p:tagLst xmlns:a="http://schemas.openxmlformats.org/drawingml/2006/main" xmlns:r="http://schemas.openxmlformats.org/officeDocument/2006/relationships" xmlns:p="http://schemas.openxmlformats.org/presentationml/2006/main">
  <p:tag name="TIMING" val="|20.9|12.2|3.1|1|3.7|2.6|1.9|15.8|1|5|2|5.5|1.8|3.3|27.4|5.8|15.5"/>
</p:tagLst>
</file>

<file path=ppt/tags/tag16.xml><?xml version="1.0" encoding="utf-8"?>
<p:tagLst xmlns:a="http://schemas.openxmlformats.org/drawingml/2006/main" xmlns:r="http://schemas.openxmlformats.org/officeDocument/2006/relationships" xmlns:p="http://schemas.openxmlformats.org/presentationml/2006/main">
  <p:tag name="TIMING" val="|4.8|5.3|0.4|6.5|33.1|7.7"/>
</p:tagLst>
</file>

<file path=ppt/tags/tag17.xml><?xml version="1.0" encoding="utf-8"?>
<p:tagLst xmlns:a="http://schemas.openxmlformats.org/drawingml/2006/main" xmlns:r="http://schemas.openxmlformats.org/officeDocument/2006/relationships" xmlns:p="http://schemas.openxmlformats.org/presentationml/2006/main">
  <p:tag name="TIMING" val="|13.3|0.1|14.9|10.1|11|9.8|18"/>
</p:tagLst>
</file>

<file path=ppt/tags/tag18.xml><?xml version="1.0" encoding="utf-8"?>
<p:tagLst xmlns:a="http://schemas.openxmlformats.org/drawingml/2006/main" xmlns:r="http://schemas.openxmlformats.org/officeDocument/2006/relationships" xmlns:p="http://schemas.openxmlformats.org/presentationml/2006/main">
  <p:tag name="TIMING" val="|5.1|50.9|42.4"/>
</p:tagLst>
</file>

<file path=ppt/tags/tag2.xml><?xml version="1.0" encoding="utf-8"?>
<p:tagLst xmlns:a="http://schemas.openxmlformats.org/drawingml/2006/main" xmlns:r="http://schemas.openxmlformats.org/officeDocument/2006/relationships" xmlns:p="http://schemas.openxmlformats.org/presentationml/2006/main">
  <p:tag name="TIMING" val="|38.3|7.3|4.4|34.9|9.7|10.6|24|11"/>
</p:tagLst>
</file>

<file path=ppt/tags/tag3.xml><?xml version="1.0" encoding="utf-8"?>
<p:tagLst xmlns:a="http://schemas.openxmlformats.org/drawingml/2006/main" xmlns:r="http://schemas.openxmlformats.org/officeDocument/2006/relationships" xmlns:p="http://schemas.openxmlformats.org/presentationml/2006/main">
  <p:tag name="TIMING" val="|20.8|41.9|32.8|20"/>
</p:tagLst>
</file>

<file path=ppt/tags/tag4.xml><?xml version="1.0" encoding="utf-8"?>
<p:tagLst xmlns:a="http://schemas.openxmlformats.org/drawingml/2006/main" xmlns:r="http://schemas.openxmlformats.org/officeDocument/2006/relationships" xmlns:p="http://schemas.openxmlformats.org/presentationml/2006/main">
  <p:tag name="TIMING" val="|26.7|18.3|15.6|14.4|4.9|31.5"/>
</p:tagLst>
</file>

<file path=ppt/tags/tag5.xml><?xml version="1.0" encoding="utf-8"?>
<p:tagLst xmlns:a="http://schemas.openxmlformats.org/drawingml/2006/main" xmlns:r="http://schemas.openxmlformats.org/officeDocument/2006/relationships" xmlns:p="http://schemas.openxmlformats.org/presentationml/2006/main">
  <p:tag name="TIMING" val="|44.8|11.3|7.3|37.8|13.8|0.6"/>
</p:tagLst>
</file>

<file path=ppt/tags/tag6.xml><?xml version="1.0" encoding="utf-8"?>
<p:tagLst xmlns:a="http://schemas.openxmlformats.org/drawingml/2006/main" xmlns:r="http://schemas.openxmlformats.org/officeDocument/2006/relationships" xmlns:p="http://schemas.openxmlformats.org/presentationml/2006/main">
  <p:tag name="TIMING" val="|54.4|0.5|1.5|8|0.3|0.2|19.3|36.8|8.6"/>
</p:tagLst>
</file>

<file path=ppt/tags/tag7.xml><?xml version="1.0" encoding="utf-8"?>
<p:tagLst xmlns:a="http://schemas.openxmlformats.org/drawingml/2006/main" xmlns:r="http://schemas.openxmlformats.org/officeDocument/2006/relationships" xmlns:p="http://schemas.openxmlformats.org/presentationml/2006/main">
  <p:tag name="TIMING" val="|89.4|24.7"/>
</p:tagLst>
</file>

<file path=ppt/tags/tag8.xml><?xml version="1.0" encoding="utf-8"?>
<p:tagLst xmlns:a="http://schemas.openxmlformats.org/drawingml/2006/main" xmlns:r="http://schemas.openxmlformats.org/officeDocument/2006/relationships" xmlns:p="http://schemas.openxmlformats.org/presentationml/2006/main">
  <p:tag name="TIMING" val="|8|32.8|2.7|8.1|3.9|16.2|2.8|14.3"/>
</p:tagLst>
</file>

<file path=ppt/tags/tag9.xml><?xml version="1.0" encoding="utf-8"?>
<p:tagLst xmlns:a="http://schemas.openxmlformats.org/drawingml/2006/main" xmlns:r="http://schemas.openxmlformats.org/officeDocument/2006/relationships" xmlns:p="http://schemas.openxmlformats.org/presentationml/2006/main">
  <p:tag name="TIMING" val="|8.9|16.4|45.8|5.2|33.8|7.5|17.3|10.6"/>
</p:tagLst>
</file>

<file path=ppt/theme/theme1.xml><?xml version="1.0" encoding="utf-8"?>
<a:theme xmlns:a="http://schemas.openxmlformats.org/drawingml/2006/main" name="ערכת נושא Office">
  <a:themeElements>
    <a:clrScheme name="מערכת שידורים">
      <a:dk1>
        <a:srgbClr val="002060"/>
      </a:dk1>
      <a:lt1>
        <a:sysClr val="window" lastClr="FFFFFF"/>
      </a:lt1>
      <a:dk2>
        <a:srgbClr val="44546A"/>
      </a:dk2>
      <a:lt2>
        <a:srgbClr val="E7E6E6"/>
      </a:lt2>
      <a:accent1>
        <a:srgbClr val="92D050"/>
      </a:accent1>
      <a:accent2>
        <a:srgbClr val="ED7D31"/>
      </a:accent2>
      <a:accent3>
        <a:srgbClr val="A5A5A5"/>
      </a:accent3>
      <a:accent4>
        <a:srgbClr val="FFC000"/>
      </a:accent4>
      <a:accent5>
        <a:srgbClr val="4472C4"/>
      </a:accent5>
      <a:accent6>
        <a:srgbClr val="70AD47"/>
      </a:accent6>
      <a:hlink>
        <a:srgbClr val="0563C1"/>
      </a:hlink>
      <a:folHlink>
        <a:srgbClr val="7030A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4374</TotalTime>
  <Words>2059</Words>
  <Application>Microsoft Office PowerPoint</Application>
  <PresentationFormat>מסך רחב</PresentationFormat>
  <Paragraphs>1053</Paragraphs>
  <Slides>39</Slides>
  <Notes>7</Notes>
  <HiddenSlides>5</HiddenSlides>
  <MMClips>3</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39</vt:i4>
      </vt:variant>
    </vt:vector>
  </HeadingPairs>
  <TitlesOfParts>
    <vt:vector size="43" baseType="lpstr">
      <vt:lpstr>Arial</vt:lpstr>
      <vt:lpstr>Calibri</vt:lpstr>
      <vt:lpstr>Varela Round</vt:lpstr>
      <vt:lpstr>ערכת נושא Office</vt:lpstr>
      <vt:lpstr>מערכת שידורים לאומית</vt:lpstr>
      <vt:lpstr>צורות הבינוני</vt:lpstr>
      <vt:lpstr>מה נלמד היום? </vt:lpstr>
      <vt:lpstr>מהי צורת בינוני?</vt:lpstr>
      <vt:lpstr>שימושי הבינוני</vt:lpstr>
      <vt:lpstr>שימושי הבינוני</vt:lpstr>
      <vt:lpstr>תרגול מבחינות בגרות</vt:lpstr>
      <vt:lpstr>תרגול מבחינות בגרות</vt:lpstr>
      <vt:lpstr>תרגול מבחינות בגרות</vt:lpstr>
      <vt:lpstr>לשם מה משתמשים בזמן הווה?</vt:lpstr>
      <vt:lpstr>צורות הבינוני בבניינים השונים</vt:lpstr>
      <vt:lpstr>צורות הבינוני בבניין קל</vt:lpstr>
      <vt:lpstr>צורות הבינוני בבניין קל</vt:lpstr>
      <vt:lpstr>צורות הבינוני בבניין קל</vt:lpstr>
      <vt:lpstr>צורות הבינוני בבניין קל</vt:lpstr>
      <vt:lpstr>צורות הבינוני בבניין נפעל</vt:lpstr>
      <vt:lpstr>צורות הבינוני בבניין הפעיל</vt:lpstr>
      <vt:lpstr>צורות הבינוני בבניין הפעיל</vt:lpstr>
      <vt:lpstr>תרגול מבחינות בגרות</vt:lpstr>
      <vt:lpstr>צורות הבינוני בבניין הופעל</vt:lpstr>
      <vt:lpstr>תרגיל</vt:lpstr>
      <vt:lpstr>צורות הבינוני בבניין פיעל</vt:lpstr>
      <vt:lpstr>תרגול מבחינות בגרות</vt:lpstr>
      <vt:lpstr>תרגול מבחינות בגרות</vt:lpstr>
      <vt:lpstr>צורות הבינוני בבניין פועל</vt:lpstr>
      <vt:lpstr>צורות הבינוני בבניין התפעל</vt:lpstr>
      <vt:lpstr>זיהוי צורות הבינוני</vt:lpstr>
      <vt:lpstr>תרגול מבחינות בגרות</vt:lpstr>
      <vt:lpstr>תרגול מבחינות בגרות</vt:lpstr>
      <vt:lpstr>משמעויות משקלי הבינוני</vt:lpstr>
      <vt:lpstr>צורות בינוני במשמעות בעל מקצוע</vt:lpstr>
      <vt:lpstr>צורות בינוני במשמעות בעל מקצוע</vt:lpstr>
      <vt:lpstr>תרגול מבחינות בגרות</vt:lpstr>
      <vt:lpstr>צורות בינוני במשמעות כלי/מכשיר</vt:lpstr>
      <vt:lpstr>צורות בינוני במשמעות כלי/מכשיר</vt:lpstr>
      <vt:lpstr>תרגול מבחינות בגרות</vt:lpstr>
      <vt:lpstr>צורות בינוני במשמעות כלי/מכשיר</vt:lpstr>
      <vt:lpstr>בהצלחה רבה!</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שקופית 1</dc:title>
  <dc:creator>user</dc:creator>
  <cp:lastModifiedBy>מוריה חיה פלינט</cp:lastModifiedBy>
  <cp:revision>228</cp:revision>
  <dcterms:created xsi:type="dcterms:W3CDTF">2020-03-15T19:13:03Z</dcterms:created>
  <dcterms:modified xsi:type="dcterms:W3CDTF">2020-06-01T14:20:02Z</dcterms:modified>
</cp:coreProperties>
</file>